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9" r:id="rId2"/>
    <p:sldId id="553" r:id="rId3"/>
    <p:sldId id="337" r:id="rId4"/>
    <p:sldId id="338" r:id="rId5"/>
    <p:sldId id="554" r:id="rId6"/>
    <p:sldId id="340" r:id="rId7"/>
    <p:sldId id="343" r:id="rId8"/>
  </p:sldIdLst>
  <p:sldSz cx="12192000" cy="685800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BA47E24-09DF-44A4-950A-A13058FA395F}">
          <p14:sldIdLst>
            <p14:sldId id="319"/>
            <p14:sldId id="553"/>
            <p14:sldId id="337"/>
            <p14:sldId id="338"/>
            <p14:sldId id="554"/>
            <p14:sldId id="340"/>
            <p14:sldId id="343"/>
          </p14:sldIdLst>
        </p14:section>
        <p14:section name="Обучающий блок" id="{FA14B657-AFD1-4309-8039-C787531C5A8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102">
          <p15:clr>
            <a:srgbClr val="A4A3A4"/>
          </p15:clr>
        </p15:guide>
        <p15:guide id="4" orient="horz" pos="4126">
          <p15:clr>
            <a:srgbClr val="A4A3A4"/>
          </p15:clr>
        </p15:guide>
        <p15:guide id="5" pos="3855">
          <p15:clr>
            <a:srgbClr val="A4A3A4"/>
          </p15:clr>
        </p15:guide>
        <p15:guide id="6" pos="6760">
          <p15:clr>
            <a:srgbClr val="A4A3A4"/>
          </p15:clr>
        </p15:guide>
        <p15:guide id="7" pos="3622">
          <p15:clr>
            <a:srgbClr val="A4A3A4"/>
          </p15:clr>
        </p15:guide>
        <p15:guide id="8" pos="40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сения Кузнецова" initials="КК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7347"/>
    <a:srgbClr val="000000"/>
    <a:srgbClr val="0C6AB0"/>
    <a:srgbClr val="FFBE9D"/>
    <a:srgbClr val="F4DFD5"/>
    <a:srgbClr val="E9BFAC"/>
    <a:srgbClr val="DE9F83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8" autoAdjust="0"/>
    <p:restoredTop sz="86395" autoAdjust="0"/>
  </p:normalViewPr>
  <p:slideViewPr>
    <p:cSldViewPr snapToGrid="0">
      <p:cViewPr varScale="1">
        <p:scale>
          <a:sx n="73" d="100"/>
          <a:sy n="73" d="100"/>
        </p:scale>
        <p:origin x="54" y="90"/>
      </p:cViewPr>
      <p:guideLst>
        <p:guide orient="horz" pos="2160"/>
        <p:guide pos="3840"/>
        <p:guide orient="horz" pos="1102"/>
        <p:guide orient="horz" pos="4126"/>
        <p:guide pos="3855"/>
        <p:guide pos="6760"/>
        <p:guide pos="3622"/>
        <p:guide pos="40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-2358" y="-10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2-15T12:44:59.154" idx="4">
    <p:pos x="7680" y="0"/>
    <p:text>Разместите тематическое фото при желании. Однако не ограничивайтесь композицией этого слайда. Вы можете разместить фото на фон, совсем убрать фото, использовать графику</p:text>
    <p:extLst>
      <p:ext uri="{C676402C-5697-4E1C-873F-D02D1690AC5C}">
        <p15:threadingInfo xmlns:p15="http://schemas.microsoft.com/office/powerpoint/2012/main" timeZoneBias="-1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1093F709-3614-45F7-AB17-FCB5E9A400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0012BFE-B846-45C0-9ACD-01394A7D12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0036E-F505-4872-B748-DD9CACC9E92F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2FC896B-CB67-4CEA-9DC1-58698745C5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4A7EF0E-32AF-4E05-8C29-4189625813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925B0-495E-48F9-B4D1-29829B6F3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2906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77BF6-1108-422D-9D87-0C04493D7C1C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D7BD2-C27B-45E5-A3B4-C60588164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7445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B45806-1E2E-4758-AEBB-286A486A1C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77CE4AA-5AC7-4764-86F8-DF8DBE48D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C7BC13-9D47-4856-8C35-0A4B6F4F9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65AE59-D9A1-4FFE-80EB-F41A5198C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C41507-3679-4FFD-8715-2DB97538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70C9-EE1D-4D1C-8025-4A0C3016A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843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C5917B-DF6D-468C-93A7-9EEEB124E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13" y="365126"/>
            <a:ext cx="11177187" cy="7193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3EB504-F21A-4CDC-9AA7-749357B7F96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4913" y="1254642"/>
            <a:ext cx="11177187" cy="5101708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8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 dirty="0"/>
              <a:t>Текст, график, таблица, видео</a:t>
            </a:r>
          </a:p>
          <a:p>
            <a:pPr lvl="0"/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739A955-9898-B91A-B6F2-17E46B0FC0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43543" y="285702"/>
            <a:ext cx="1138557" cy="40482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A750E6E-BD31-B7D3-84DB-FA4229CB528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61392" y="311798"/>
            <a:ext cx="1231964" cy="35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62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Слайд переби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DF7EDB-CC5D-4B80-9EAB-5F1FE5B86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745304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33AC4D-E169-4DD4-9EA1-08EEBBF10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561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2515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61FA2A1-BE10-4767-9DDC-2E0466517DD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04913" y="1263909"/>
            <a:ext cx="5181600" cy="5092441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800"/>
            </a:lvl1pPr>
            <a:lvl2pPr marL="800100" indent="-342900">
              <a:buFont typeface="Wingdings" panose="05000000000000000000" pitchFamily="2" charset="2"/>
              <a:buChar char="§"/>
              <a:defRPr/>
            </a:lvl2pPr>
            <a:lvl3pPr marL="1257300" indent="-342900">
              <a:buFont typeface="Wingdings" panose="05000000000000000000" pitchFamily="2" charset="2"/>
              <a:buChar char="§"/>
              <a:defRPr/>
            </a:lvl3pPr>
            <a:lvl4pPr marL="1657350" indent="-285750">
              <a:buFont typeface="Wingdings" panose="05000000000000000000" pitchFamily="2" charset="2"/>
              <a:buChar char="§"/>
              <a:defRPr/>
            </a:lvl4pPr>
            <a:lvl5pPr marL="2114550" indent="-28575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 dirty="0"/>
              <a:t>Текст, фото, график, видео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753DB6B-5615-4060-A638-37DFA243D9A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838913" y="1263908"/>
            <a:ext cx="5181600" cy="5092441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8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 dirty="0"/>
              <a:t>Текст, фото, график, видео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0C5917B-DF6D-468C-93A7-9EEEB124E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13" y="365126"/>
            <a:ext cx="11177187" cy="7193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65999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id="{F80195CE-5715-42AD-A0B2-3AB1F14B49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4914" y="2059536"/>
            <a:ext cx="4588081" cy="42968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Объект 3">
            <a:extLst>
              <a:ext uri="{FF2B5EF4-FFF2-40B4-BE49-F238E27FC236}">
                <a16:creationId xmlns:a16="http://schemas.microsoft.com/office/drawing/2014/main" id="{FCDCFAE6-8CF4-43FE-A942-1C1DC17470B7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5300330" y="512747"/>
            <a:ext cx="6262130" cy="5843603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8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 dirty="0"/>
              <a:t>Текст, фото, график, видео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0C5917B-DF6D-468C-93A7-9EEEB124E070}"/>
              </a:ext>
            </a:extLst>
          </p:cNvPr>
          <p:cNvSpPr txBox="1">
            <a:spLocks/>
          </p:cNvSpPr>
          <p:nvPr userDrawn="1"/>
        </p:nvSpPr>
        <p:spPr>
          <a:xfrm>
            <a:off x="504914" y="365126"/>
            <a:ext cx="4588082" cy="16944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83624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3">
            <a:extLst>
              <a:ext uri="{FF2B5EF4-FFF2-40B4-BE49-F238E27FC236}">
                <a16:creationId xmlns:a16="http://schemas.microsoft.com/office/drawing/2014/main" id="{DE2D8C48-191B-4CBE-A9EB-A01D169C8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4912" y="1370235"/>
            <a:ext cx="3571431" cy="2223570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6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AA34C22C-22E6-4632-A9EC-C79BD7697F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4912" y="3743325"/>
            <a:ext cx="3571759" cy="27495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10C5917B-DF6D-468C-93A7-9EEEB124E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13" y="365126"/>
            <a:ext cx="11177187" cy="7193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4" name="Объект 3">
            <a:extLst>
              <a:ext uri="{FF2B5EF4-FFF2-40B4-BE49-F238E27FC236}">
                <a16:creationId xmlns:a16="http://schemas.microsoft.com/office/drawing/2014/main" id="{DE2D8C48-191B-4CBE-A9EB-A01D169C8A2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10285" y="1370235"/>
            <a:ext cx="3571431" cy="2223570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6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10">
            <a:extLst>
              <a:ext uri="{FF2B5EF4-FFF2-40B4-BE49-F238E27FC236}">
                <a16:creationId xmlns:a16="http://schemas.microsoft.com/office/drawing/2014/main" id="{AA34C22C-22E6-4632-A9EC-C79BD7697F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10121" y="3743325"/>
            <a:ext cx="3571759" cy="27495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6" name="Объект 3">
            <a:extLst>
              <a:ext uri="{FF2B5EF4-FFF2-40B4-BE49-F238E27FC236}">
                <a16:creationId xmlns:a16="http://schemas.microsoft.com/office/drawing/2014/main" id="{DE2D8C48-191B-4CBE-A9EB-A01D169C8A2C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8115494" y="1370235"/>
            <a:ext cx="3571431" cy="2223570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6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Текст 10">
            <a:extLst>
              <a:ext uri="{FF2B5EF4-FFF2-40B4-BE49-F238E27FC236}">
                <a16:creationId xmlns:a16="http://schemas.microsoft.com/office/drawing/2014/main" id="{AA34C22C-22E6-4632-A9EC-C79BD7697F6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15330" y="3743325"/>
            <a:ext cx="3571759" cy="27495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18650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983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335B0B-D621-420D-A76D-563F118D5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459" y="365125"/>
            <a:ext cx="11168641" cy="7030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E60053-EE2F-4188-B595-68CCA21C5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3459" y="1222049"/>
            <a:ext cx="11168641" cy="4954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B29A96-87E0-4152-ACF4-34571F8D7F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7BE590-B8EE-4529-9BAC-4A992742BE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80AE11-5358-4161-B1C2-C4DAB59E87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470C9-EE1D-4D1C-8025-4A0C3016A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008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6" r:id="rId5"/>
    <p:sldLayoutId id="2147483658" r:id="rId6"/>
    <p:sldLayoutId id="2147483659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>
            <a:extLst>
              <a:ext uri="{FF2B5EF4-FFF2-40B4-BE49-F238E27FC236}">
                <a16:creationId xmlns:a16="http://schemas.microsoft.com/office/drawing/2014/main" id="{5BC931CB-C805-4F51-B80C-AC2D8324B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939" y="0"/>
            <a:ext cx="522506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средней длины"/>
          <p:cNvSpPr txBox="1"/>
          <p:nvPr/>
        </p:nvSpPr>
        <p:spPr>
          <a:xfrm>
            <a:off x="729666" y="2430211"/>
            <a:ext cx="6076576" cy="7478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7000"/>
              </a:lnSpc>
              <a:spcBef>
                <a:spcPts val="0"/>
              </a:spcBef>
              <a:defRPr sz="7000">
                <a:latin typeface="+mn-lt"/>
                <a:ea typeface="+mn-ea"/>
                <a:cs typeface="+mn-cs"/>
                <a:sym typeface="Gramatika Medium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ru-RU" sz="5400" dirty="0">
                <a:latin typeface="Proxima Nova semibold" panose="02000506030000020004" pitchFamily="2" charset="0"/>
              </a:rPr>
              <a:t>Вакцинация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63156" y="4175657"/>
            <a:ext cx="5004399" cy="30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1400" dirty="0"/>
              <a:t>Министерство здравоохранения Нижегородской области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57E008D-0CA5-7B9C-035A-F2B4B69571BF}"/>
              </a:ext>
            </a:extLst>
          </p:cNvPr>
          <p:cNvSpPr/>
          <p:nvPr/>
        </p:nvSpPr>
        <p:spPr>
          <a:xfrm>
            <a:off x="663156" y="6008892"/>
            <a:ext cx="5004399" cy="30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2023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099E800-8E8D-9522-1492-68C5F48913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8725" y="581439"/>
            <a:ext cx="1314361" cy="379704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542E2A3D-BDC7-A2EE-CEE6-AE2FEB3AC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606" y="367988"/>
            <a:ext cx="673094" cy="673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03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92156" y="473812"/>
            <a:ext cx="11589508" cy="7193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Паспорт проекта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CA7B9F93-9BD9-6CDA-A164-4323FE2433AB}"/>
              </a:ext>
            </a:extLst>
          </p:cNvPr>
          <p:cNvCxnSpPr/>
          <p:nvPr/>
        </p:nvCxnSpPr>
        <p:spPr>
          <a:xfrm>
            <a:off x="6070122" y="1276709"/>
            <a:ext cx="0" cy="5037828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16D9A2A2-E078-F8EF-C020-8EB33854D4B9}"/>
              </a:ext>
            </a:extLst>
          </p:cNvPr>
          <p:cNvCxnSpPr>
            <a:cxnSpLocks/>
          </p:cNvCxnSpPr>
          <p:nvPr/>
        </p:nvCxnSpPr>
        <p:spPr>
          <a:xfrm>
            <a:off x="638259" y="3792747"/>
            <a:ext cx="10915482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4DAE710-946C-EE1A-9DB1-781CF17CB48E}"/>
              </a:ext>
            </a:extLst>
          </p:cNvPr>
          <p:cNvSpPr txBox="1"/>
          <p:nvPr/>
        </p:nvSpPr>
        <p:spPr>
          <a:xfrm>
            <a:off x="592156" y="1270958"/>
            <a:ext cx="54779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/>
            <a:r>
              <a:rPr lang="ru-RU" sz="1800" b="1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ХАРАКТЕРИСТИКА ПРОЕКТА</a:t>
            </a:r>
            <a:endParaRPr lang="ru-RU" sz="1800" kern="1200" dirty="0">
              <a:solidFill>
                <a:schemeClr val="accent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21CFBB-AAFF-3096-AA86-C9FB78A2E963}"/>
              </a:ext>
            </a:extLst>
          </p:cNvPr>
          <p:cNvSpPr txBox="1"/>
          <p:nvPr/>
        </p:nvSpPr>
        <p:spPr>
          <a:xfrm>
            <a:off x="6194758" y="751032"/>
            <a:ext cx="53660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/>
            <a:r>
              <a:rPr lang="ru-RU" sz="1800" b="1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ОБОСНОВАНИЕ ПРОЕКТА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AB3B9D-2368-FF0A-C8F4-F7C656DE02C2}"/>
              </a:ext>
            </a:extLst>
          </p:cNvPr>
          <p:cNvSpPr txBox="1"/>
          <p:nvPr/>
        </p:nvSpPr>
        <p:spPr>
          <a:xfrm>
            <a:off x="480206" y="3730388"/>
            <a:ext cx="54779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/>
            <a:r>
              <a:rPr lang="ru-RU" sz="1800" b="1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ЦЕЛЕВЫЕ ПОКАЗАТЕЛИ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3475B1-7D94-641B-0A50-2808A3281BF3}"/>
              </a:ext>
            </a:extLst>
          </p:cNvPr>
          <p:cNvSpPr txBox="1"/>
          <p:nvPr/>
        </p:nvSpPr>
        <p:spPr>
          <a:xfrm>
            <a:off x="6182073" y="3902127"/>
            <a:ext cx="53660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/>
            <a:r>
              <a:rPr lang="ru-RU" sz="1800" b="1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ПЛАН КОНТРОЛЬНЫХ СОБЫТИЙ</a:t>
            </a:r>
          </a:p>
        </p:txBody>
      </p:sp>
      <p:graphicFrame>
        <p:nvGraphicFramePr>
          <p:cNvPr id="14" name="Таблица 14">
            <a:extLst>
              <a:ext uri="{FF2B5EF4-FFF2-40B4-BE49-F238E27FC236}">
                <a16:creationId xmlns:a16="http://schemas.microsoft.com/office/drawing/2014/main" id="{FA0AEE39-7AFE-75A4-4F86-E6DA945CE8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761363"/>
              </p:ext>
            </p:extLst>
          </p:nvPr>
        </p:nvGraphicFramePr>
        <p:xfrm>
          <a:off x="638257" y="1787760"/>
          <a:ext cx="5112000" cy="164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0933">
                  <a:extLst>
                    <a:ext uri="{9D8B030D-6E8A-4147-A177-3AD203B41FA5}">
                      <a16:colId xmlns:a16="http://schemas.microsoft.com/office/drawing/2014/main" val="2798889363"/>
                    </a:ext>
                  </a:extLst>
                </a:gridCol>
                <a:gridCol w="3071067">
                  <a:extLst>
                    <a:ext uri="{9D8B030D-6E8A-4147-A177-3AD203B41FA5}">
                      <a16:colId xmlns:a16="http://schemas.microsoft.com/office/drawing/2014/main" val="2003850212"/>
                    </a:ext>
                  </a:extLst>
                </a:gridCol>
              </a:tblGrid>
              <a:tr h="430249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Заказчик проекта: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ГБУЗ НО «Центральная городская больница г. Арзамаса»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781521"/>
                  </a:ext>
                </a:extLst>
              </a:tr>
              <a:tr h="2868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Периметр проекта: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г. Арзамас, улица Кирова, 49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2751969"/>
                  </a:ext>
                </a:extLst>
              </a:tr>
              <a:tr h="2868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Владелец проекта: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Главный врач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Курахтанов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 О.Ю.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6707154"/>
                  </a:ext>
                </a:extLst>
              </a:tr>
              <a:tr h="574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Руководитель проекта: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Заведующая детской поликлиникой Шурыгина Т.М.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847631"/>
                  </a:ext>
                </a:extLst>
              </a:tr>
            </a:tbl>
          </a:graphicData>
        </a:graphic>
      </p:graphicFrame>
      <p:graphicFrame>
        <p:nvGraphicFramePr>
          <p:cNvPr id="15" name="Таблица 15">
            <a:extLst>
              <a:ext uri="{FF2B5EF4-FFF2-40B4-BE49-F238E27FC236}">
                <a16:creationId xmlns:a16="http://schemas.microsoft.com/office/drawing/2014/main" id="{48B5F72A-953D-76B7-9A85-18D3D1FE5C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449631"/>
              </p:ext>
            </p:extLst>
          </p:nvPr>
        </p:nvGraphicFramePr>
        <p:xfrm>
          <a:off x="6128259" y="1226743"/>
          <a:ext cx="5885853" cy="257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965">
                  <a:extLst>
                    <a:ext uri="{9D8B030D-6E8A-4147-A177-3AD203B41FA5}">
                      <a16:colId xmlns:a16="http://schemas.microsoft.com/office/drawing/2014/main" val="2943535780"/>
                    </a:ext>
                  </a:extLst>
                </a:gridCol>
                <a:gridCol w="3070888">
                  <a:extLst>
                    <a:ext uri="{9D8B030D-6E8A-4147-A177-3AD203B41FA5}">
                      <a16:colId xmlns:a16="http://schemas.microsoft.com/office/drawing/2014/main" val="770979110"/>
                    </a:ext>
                  </a:extLst>
                </a:gridCol>
              </a:tblGrid>
              <a:tr h="246857">
                <a:tc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Проблемы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3119764"/>
                  </a:ext>
                </a:extLst>
              </a:tr>
              <a:tr h="2246396">
                <a:tc>
                  <a:txBody>
                    <a:bodyPr/>
                    <a:lstStyle/>
                    <a:p>
                      <a:pPr marL="0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Неоправданные лишние передвижения медсестры при подготовке к процедуре, переход из кабинета в кабинет, находящийся на противоположной стороне</a:t>
                      </a:r>
                    </a:p>
                    <a:p>
                      <a:pPr marL="0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Увеличение времени приема пациента за счет оформления медицинской документации.</a:t>
                      </a:r>
                    </a:p>
                    <a:p>
                      <a:pPr marL="0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Ожидание времени приема в очереди.</a:t>
                      </a:r>
                    </a:p>
                    <a:p>
                      <a:pPr marL="0" indent="-180975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Пересечение потоков больных и здоровых детей.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-228600">
                        <a:buAutoNum type="arabicPeriod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Разделение потоков здоровых и больных пациентов (выделение определенного дня и времени для вакцинации).</a:t>
                      </a:r>
                    </a:p>
                    <a:p>
                      <a:pPr marL="0" indent="-228600">
                        <a:buAutoNum type="arabicPeriod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 рабочего  места медсестры  прививочного кабинета по  системе  5S.</a:t>
                      </a:r>
                    </a:p>
                    <a:p>
                      <a:pPr marL="0" indent="-228600">
                        <a:buAutoNum type="arabicPeriod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Автоматизация  рабочего  места  медсестры прививочного кабинета (работа с планом прививок в ЕЦП, организация предварительной записи).</a:t>
                      </a:r>
                    </a:p>
                    <a:p>
                      <a:pPr marL="0" indent="-228600">
                        <a:buAutoNum type="arabicPeriod"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Дооснащение холодильным оборудованием прививочного кабинета.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3973510"/>
                  </a:ext>
                </a:extLst>
              </a:tr>
            </a:tbl>
          </a:graphicData>
        </a:graphic>
      </p:graphicFrame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0A163B18-E6AB-B173-CB3A-E3352FE592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426854"/>
              </p:ext>
            </p:extLst>
          </p:nvPr>
        </p:nvGraphicFramePr>
        <p:xfrm>
          <a:off x="205179" y="4086793"/>
          <a:ext cx="5477966" cy="28040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5528">
                  <a:extLst>
                    <a:ext uri="{9D8B030D-6E8A-4147-A177-3AD203B41FA5}">
                      <a16:colId xmlns:a16="http://schemas.microsoft.com/office/drawing/2014/main" val="503496546"/>
                    </a:ext>
                  </a:extLst>
                </a:gridCol>
                <a:gridCol w="1264146">
                  <a:extLst>
                    <a:ext uri="{9D8B030D-6E8A-4147-A177-3AD203B41FA5}">
                      <a16:colId xmlns:a16="http://schemas.microsoft.com/office/drawing/2014/main" val="2401293911"/>
                    </a:ext>
                  </a:extLst>
                </a:gridCol>
                <a:gridCol w="1264146">
                  <a:extLst>
                    <a:ext uri="{9D8B030D-6E8A-4147-A177-3AD203B41FA5}">
                      <a16:colId xmlns:a16="http://schemas.microsoft.com/office/drawing/2014/main" val="2877287445"/>
                    </a:ext>
                  </a:extLst>
                </a:gridCol>
                <a:gridCol w="12641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611"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latin typeface="+mj-lt"/>
                        </a:rPr>
                        <a:t>ЦЕЛИ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latin typeface="+mj-lt"/>
                        </a:rPr>
                        <a:t>ТЕКУЩИЙ ПОКАЗАТЕЛЬ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+mj-lt"/>
                        </a:rPr>
                        <a:t>ЦЕЛЕВОЙ ПОКАЗАТЕЛЬ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+mj-lt"/>
                        </a:rPr>
                        <a:t>ИДЕАЛЬНЫЙ ПОКАЗАТЕЛЬ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7738435"/>
                  </a:ext>
                </a:extLst>
              </a:tr>
              <a:tr h="563916"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меньшение времени ожидания проведения прививки </a:t>
                      </a:r>
                      <a:endParaRPr lang="ru-RU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latin typeface="+mn-lt"/>
                        </a:rPr>
                        <a:t>12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6048107"/>
                  </a:ext>
                </a:extLst>
              </a:tr>
              <a:tr h="563916">
                <a:tc>
                  <a:txBody>
                    <a:bodyPr/>
                    <a:lstStyle/>
                    <a:p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азделение потоков здоровых и больных детей</a:t>
                      </a:r>
                      <a:endParaRPr lang="ru-RU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отсутствует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имеется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имеется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1780452"/>
                  </a:ext>
                </a:extLst>
              </a:tr>
              <a:tr h="722969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Организован кабинет «здорового ребенка», выделен день «здорового ребенка»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отсутствует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имеется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имеется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36100119"/>
                  </a:ext>
                </a:extLst>
              </a:tr>
              <a:tr h="361485">
                <a:tc>
                  <a:txBody>
                    <a:bodyPr/>
                    <a:lstStyle/>
                    <a:p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3886216"/>
                  </a:ext>
                </a:extLst>
              </a:tr>
            </a:tbl>
          </a:graphicData>
        </a:graphic>
      </p:graphicFrame>
      <p:graphicFrame>
        <p:nvGraphicFramePr>
          <p:cNvPr id="17" name="Таблица 14">
            <a:extLst>
              <a:ext uri="{FF2B5EF4-FFF2-40B4-BE49-F238E27FC236}">
                <a16:creationId xmlns:a16="http://schemas.microsoft.com/office/drawing/2014/main" id="{80C32403-B504-EDC0-36B3-E6224B5282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848304"/>
              </p:ext>
            </p:extLst>
          </p:nvPr>
        </p:nvGraphicFramePr>
        <p:xfrm>
          <a:off x="6288655" y="4377745"/>
          <a:ext cx="5259411" cy="193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071">
                  <a:extLst>
                    <a:ext uri="{9D8B030D-6E8A-4147-A177-3AD203B41FA5}">
                      <a16:colId xmlns:a16="http://schemas.microsoft.com/office/drawing/2014/main" val="2798889363"/>
                    </a:ext>
                  </a:extLst>
                </a:gridCol>
                <a:gridCol w="1902340">
                  <a:extLst>
                    <a:ext uri="{9D8B030D-6E8A-4147-A177-3AD203B41FA5}">
                      <a16:colId xmlns:a16="http://schemas.microsoft.com/office/drawing/2014/main" val="2003850212"/>
                    </a:ext>
                  </a:extLst>
                </a:gridCol>
              </a:tblGrid>
              <a:tr h="386208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Старт: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20.07.2023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781521"/>
                  </a:ext>
                </a:extLst>
              </a:tr>
              <a:tr h="386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Диагностика и планирование: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18.08.2023 – 20.09.2023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2751969"/>
                  </a:ext>
                </a:extLst>
              </a:tr>
              <a:tr h="386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Внедрение: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20.09.2023-18.10.2023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6707154"/>
                  </a:ext>
                </a:extLst>
              </a:tr>
              <a:tr h="386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Завершение: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18.10.2023-30.11.2023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81818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847631"/>
                  </a:ext>
                </a:extLst>
              </a:tr>
              <a:tr h="386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Анализ и доработка: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30.11.2023-20.12.2023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8691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47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92156" y="473812"/>
            <a:ext cx="11589508" cy="7193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Команда проекта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FA4D7AA6-7933-74A6-9E65-C1B856DB1CDF}"/>
              </a:ext>
            </a:extLst>
          </p:cNvPr>
          <p:cNvSpPr/>
          <p:nvPr/>
        </p:nvSpPr>
        <p:spPr>
          <a:xfrm>
            <a:off x="708804" y="1362974"/>
            <a:ext cx="10774393" cy="2066026"/>
          </a:xfrm>
          <a:prstGeom prst="roundRect">
            <a:avLst>
              <a:gd name="adj" fmla="val 9151"/>
            </a:avLst>
          </a:prstGeom>
          <a:noFill/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3DCB2EF-1FA1-C1C4-F5C4-391D6E1A74AA}"/>
              </a:ext>
            </a:extLst>
          </p:cNvPr>
          <p:cNvSpPr txBox="1"/>
          <p:nvPr/>
        </p:nvSpPr>
        <p:spPr>
          <a:xfrm>
            <a:off x="907930" y="1544232"/>
            <a:ext cx="28273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accent1"/>
                </a:solidFill>
                <a:latin typeface="+mj-lt"/>
              </a:rPr>
              <a:t>Руководитель  </a:t>
            </a:r>
          </a:p>
          <a:p>
            <a:r>
              <a:rPr lang="ru-RU" sz="1600" dirty="0">
                <a:solidFill>
                  <a:schemeClr val="accent1"/>
                </a:solidFill>
                <a:latin typeface="+mj-lt"/>
              </a:rPr>
              <a:t>рабочей группы проекта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6E7829-41EE-19B2-8C99-E9B149613248}"/>
              </a:ext>
            </a:extLst>
          </p:cNvPr>
          <p:cNvSpPr txBox="1"/>
          <p:nvPr/>
        </p:nvSpPr>
        <p:spPr>
          <a:xfrm>
            <a:off x="914356" y="2214550"/>
            <a:ext cx="2283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+mj-lt"/>
              </a:rPr>
              <a:t>Шурыгина Т.М.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1AFD35E-FCE3-9112-8CC2-C19AEF0488B1}"/>
              </a:ext>
            </a:extLst>
          </p:cNvPr>
          <p:cNvSpPr txBox="1"/>
          <p:nvPr/>
        </p:nvSpPr>
        <p:spPr>
          <a:xfrm>
            <a:off x="896349" y="2458254"/>
            <a:ext cx="2094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Заведующая детской поликлиникой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6C9D406-0E4D-9C1D-59BC-C1EA2E95D18E}"/>
              </a:ext>
            </a:extLst>
          </p:cNvPr>
          <p:cNvSpPr txBox="1"/>
          <p:nvPr/>
        </p:nvSpPr>
        <p:spPr>
          <a:xfrm>
            <a:off x="7852913" y="1639366"/>
            <a:ext cx="28273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accent1"/>
                </a:solidFill>
                <a:latin typeface="+mj-lt"/>
              </a:rPr>
              <a:t>Заказчик проекта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01D35EF-97F9-9D64-25AE-1A245CFEB663}"/>
              </a:ext>
            </a:extLst>
          </p:cNvPr>
          <p:cNvSpPr txBox="1"/>
          <p:nvPr/>
        </p:nvSpPr>
        <p:spPr>
          <a:xfrm>
            <a:off x="592156" y="3735229"/>
            <a:ext cx="28273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/>
                </a:solidFill>
                <a:latin typeface="+mj-lt"/>
              </a:rPr>
              <a:t>Рабочая группа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86E7829-41EE-19B2-8C99-E9B149613248}"/>
              </a:ext>
            </a:extLst>
          </p:cNvPr>
          <p:cNvSpPr txBox="1"/>
          <p:nvPr/>
        </p:nvSpPr>
        <p:spPr>
          <a:xfrm>
            <a:off x="8315852" y="2147686"/>
            <a:ext cx="2283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 err="1">
                <a:latin typeface="+mj-lt"/>
              </a:rPr>
              <a:t>Курахтанов</a:t>
            </a:r>
            <a:r>
              <a:rPr lang="ru-RU" sz="1600" dirty="0">
                <a:latin typeface="+mj-lt"/>
              </a:rPr>
              <a:t> О.Ю.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1AFD35E-FCE3-9112-8CC2-C19AEF0488B1}"/>
              </a:ext>
            </a:extLst>
          </p:cNvPr>
          <p:cNvSpPr txBox="1"/>
          <p:nvPr/>
        </p:nvSpPr>
        <p:spPr>
          <a:xfrm>
            <a:off x="8092128" y="2425275"/>
            <a:ext cx="30722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Главный врач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ГБУЗ НО «Центральная городская больница г. Арзамаса»</a:t>
            </a:r>
            <a:endParaRPr lang="ru-RU" sz="1200" b="0" dirty="0">
              <a:solidFill>
                <a:schemeClr val="tx1"/>
              </a:solidFill>
              <a:latin typeface="+mn-lt"/>
            </a:endParaRPr>
          </a:p>
          <a:p>
            <a:r>
              <a:rPr lang="ru-RU" sz="1200" dirty="0"/>
              <a:t>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86E7829-41EE-19B2-8C99-E9B149613248}"/>
              </a:ext>
            </a:extLst>
          </p:cNvPr>
          <p:cNvSpPr txBox="1"/>
          <p:nvPr/>
        </p:nvSpPr>
        <p:spPr>
          <a:xfrm>
            <a:off x="436711" y="5437597"/>
            <a:ext cx="2283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+mj-lt"/>
              </a:rPr>
              <a:t>Жулин Н.В.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1AFD35E-FCE3-9112-8CC2-C19AEF0488B1}"/>
              </a:ext>
            </a:extLst>
          </p:cNvPr>
          <p:cNvSpPr txBox="1"/>
          <p:nvPr/>
        </p:nvSpPr>
        <p:spPr>
          <a:xfrm>
            <a:off x="436711" y="5717164"/>
            <a:ext cx="2094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Заведующий ДШО</a:t>
            </a:r>
          </a:p>
          <a:p>
            <a:r>
              <a:rPr lang="ru-RU" sz="1200" dirty="0"/>
              <a:t>детской поликлиники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86E7829-41EE-19B2-8C99-E9B149613248}"/>
              </a:ext>
            </a:extLst>
          </p:cNvPr>
          <p:cNvSpPr txBox="1"/>
          <p:nvPr/>
        </p:nvSpPr>
        <p:spPr>
          <a:xfrm>
            <a:off x="3219632" y="5437597"/>
            <a:ext cx="2283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+mj-lt"/>
              </a:rPr>
              <a:t>Кирина Т.М.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1AFD35E-FCE3-9112-8CC2-C19AEF0488B1}"/>
              </a:ext>
            </a:extLst>
          </p:cNvPr>
          <p:cNvSpPr txBox="1"/>
          <p:nvPr/>
        </p:nvSpPr>
        <p:spPr>
          <a:xfrm>
            <a:off x="3197165" y="5717164"/>
            <a:ext cx="24318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Старшая медицинская сестра</a:t>
            </a:r>
          </a:p>
          <a:p>
            <a:r>
              <a:rPr lang="ru-RU" sz="1200" dirty="0"/>
              <a:t>детской поликлиники</a:t>
            </a:r>
          </a:p>
        </p:txBody>
      </p:sp>
    </p:spTree>
    <p:extLst>
      <p:ext uri="{BB962C8B-B14F-4D97-AF65-F5344CB8AC3E}">
        <p14:creationId xmlns:p14="http://schemas.microsoft.com/office/powerpoint/2010/main" val="2214791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92156" y="473812"/>
            <a:ext cx="11589508" cy="7193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Карта текущего состояния процесса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9E3FB1-460B-AE80-9D11-B94ED31E327E}"/>
              </a:ext>
            </a:extLst>
          </p:cNvPr>
          <p:cNvSpPr txBox="1"/>
          <p:nvPr/>
        </p:nvSpPr>
        <p:spPr>
          <a:xfrm>
            <a:off x="4286508" y="1547054"/>
            <a:ext cx="2768810" cy="11387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Кабинет вакцинации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332506-D181-6487-5893-83E9980CE30D}"/>
              </a:ext>
            </a:extLst>
          </p:cNvPr>
          <p:cNvSpPr txBox="1"/>
          <p:nvPr/>
        </p:nvSpPr>
        <p:spPr>
          <a:xfrm>
            <a:off x="5916386" y="3325788"/>
            <a:ext cx="1421272" cy="1846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/>
          </a:p>
          <a:p>
            <a:r>
              <a:rPr lang="ru-RU" sz="1400" dirty="0"/>
              <a:t>Выход пациента с вакцинации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604EFE-5277-D7B6-F36D-5FA0E7639532}"/>
              </a:ext>
            </a:extLst>
          </p:cNvPr>
          <p:cNvSpPr txBox="1"/>
          <p:nvPr/>
        </p:nvSpPr>
        <p:spPr>
          <a:xfrm>
            <a:off x="1533525" y="2494293"/>
            <a:ext cx="1825692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Регистратура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A4F2A6-ABD5-2409-7261-C7CA018F578E}"/>
              </a:ext>
            </a:extLst>
          </p:cNvPr>
          <p:cNvSpPr txBox="1"/>
          <p:nvPr/>
        </p:nvSpPr>
        <p:spPr>
          <a:xfrm>
            <a:off x="458228" y="3684219"/>
            <a:ext cx="1612114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/>
          </a:p>
          <a:p>
            <a:endParaRPr lang="ru-RU" sz="1200" dirty="0"/>
          </a:p>
          <a:p>
            <a:endParaRPr lang="ru-RU" sz="1200" dirty="0"/>
          </a:p>
          <a:p>
            <a:r>
              <a:rPr lang="ru-RU" sz="1400" dirty="0"/>
              <a:t>Обращение пациента в регистратуру</a:t>
            </a:r>
          </a:p>
          <a:p>
            <a:endParaRPr lang="ru-RU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4D4F883F-D180-52D2-5E90-367D2A6E2F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12" y="3798450"/>
            <a:ext cx="577850" cy="426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5F4BCCEC-3B15-81EC-EEE5-54AD9E9E5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097" y="3471176"/>
            <a:ext cx="577850" cy="42608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C34D74F7-FE44-9119-5A8A-912B9CCBA6E4}"/>
              </a:ext>
            </a:extLst>
          </p:cNvPr>
          <p:cNvCxnSpPr>
            <a:cxnSpLocks/>
          </p:cNvCxnSpPr>
          <p:nvPr/>
        </p:nvCxnSpPr>
        <p:spPr>
          <a:xfrm flipV="1">
            <a:off x="714120" y="3240812"/>
            <a:ext cx="795388" cy="376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8793EE22-2C4A-103C-C381-AA7C3AFDE619}"/>
              </a:ext>
            </a:extLst>
          </p:cNvPr>
          <p:cNvCxnSpPr>
            <a:cxnSpLocks/>
          </p:cNvCxnSpPr>
          <p:nvPr/>
        </p:nvCxnSpPr>
        <p:spPr>
          <a:xfrm>
            <a:off x="2210886" y="4640308"/>
            <a:ext cx="346002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3E8ABE74-80D2-B1EA-82A9-CC0B6F44D16F}"/>
              </a:ext>
            </a:extLst>
          </p:cNvPr>
          <p:cNvCxnSpPr>
            <a:cxnSpLocks/>
          </p:cNvCxnSpPr>
          <p:nvPr/>
        </p:nvCxnSpPr>
        <p:spPr>
          <a:xfrm flipV="1">
            <a:off x="3216743" y="1995307"/>
            <a:ext cx="941371" cy="359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90A7D48E-6EBF-24A7-5353-9A4AEA9DB8C3}"/>
              </a:ext>
            </a:extLst>
          </p:cNvPr>
          <p:cNvCxnSpPr>
            <a:cxnSpLocks/>
          </p:cNvCxnSpPr>
          <p:nvPr/>
        </p:nvCxnSpPr>
        <p:spPr>
          <a:xfrm>
            <a:off x="6627022" y="2737202"/>
            <a:ext cx="0" cy="5036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7A5DA906-A558-504F-1516-1F460A7EA7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371" y="1749931"/>
            <a:ext cx="781050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Взрыв: 8 точек 23">
            <a:extLst>
              <a:ext uri="{FF2B5EF4-FFF2-40B4-BE49-F238E27FC236}">
                <a16:creationId xmlns:a16="http://schemas.microsoft.com/office/drawing/2014/main" id="{8772CD40-02D6-330F-A4CA-668B54DF17AF}"/>
              </a:ext>
            </a:extLst>
          </p:cNvPr>
          <p:cNvSpPr/>
          <p:nvPr/>
        </p:nvSpPr>
        <p:spPr>
          <a:xfrm>
            <a:off x="1382866" y="1908327"/>
            <a:ext cx="1032962" cy="552450"/>
          </a:xfrm>
          <a:prstGeom prst="irregularSeal1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800" b="1" kern="1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endParaRPr lang="ru-RU" sz="1400" kern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5" name="Взрыв: 8 точек 24">
            <a:extLst>
              <a:ext uri="{FF2B5EF4-FFF2-40B4-BE49-F238E27FC236}">
                <a16:creationId xmlns:a16="http://schemas.microsoft.com/office/drawing/2014/main" id="{57C000DE-14E4-FDCF-0A66-F2F70F11F9DB}"/>
              </a:ext>
            </a:extLst>
          </p:cNvPr>
          <p:cNvSpPr/>
          <p:nvPr/>
        </p:nvSpPr>
        <p:spPr>
          <a:xfrm>
            <a:off x="3355815" y="1488695"/>
            <a:ext cx="950595" cy="552450"/>
          </a:xfrm>
          <a:prstGeom prst="irregularSeal1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800" b="1" kern="1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endParaRPr lang="ru-RU" sz="1400" kern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6" name="Взрыв: 8 точек 25">
            <a:extLst>
              <a:ext uri="{FF2B5EF4-FFF2-40B4-BE49-F238E27FC236}">
                <a16:creationId xmlns:a16="http://schemas.microsoft.com/office/drawing/2014/main" id="{BE230F8E-90A1-2D23-DFF8-E35044B19E6B}"/>
              </a:ext>
            </a:extLst>
          </p:cNvPr>
          <p:cNvSpPr/>
          <p:nvPr/>
        </p:nvSpPr>
        <p:spPr>
          <a:xfrm>
            <a:off x="4913533" y="2058336"/>
            <a:ext cx="950595" cy="552450"/>
          </a:xfrm>
          <a:prstGeom prst="irregularSeal1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800" b="1" kern="1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endParaRPr lang="ru-RU" sz="1400" kern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7" name="Взрыв: 8 точек 26">
            <a:extLst>
              <a:ext uri="{FF2B5EF4-FFF2-40B4-BE49-F238E27FC236}">
                <a16:creationId xmlns:a16="http://schemas.microsoft.com/office/drawing/2014/main" id="{E25120F6-F9C5-A1CD-D074-3B28D5AC8010}"/>
              </a:ext>
            </a:extLst>
          </p:cNvPr>
          <p:cNvSpPr/>
          <p:nvPr/>
        </p:nvSpPr>
        <p:spPr>
          <a:xfrm>
            <a:off x="6154305" y="2092389"/>
            <a:ext cx="855345" cy="619125"/>
          </a:xfrm>
          <a:prstGeom prst="irregularSeal1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800" b="1" kern="1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endParaRPr lang="ru-RU" sz="1400" kern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64B78B1-224F-C87D-745B-7C6FE238C852}"/>
              </a:ext>
            </a:extLst>
          </p:cNvPr>
          <p:cNvSpPr txBox="1"/>
          <p:nvPr/>
        </p:nvSpPr>
        <p:spPr>
          <a:xfrm>
            <a:off x="8004158" y="1951671"/>
            <a:ext cx="3931164" cy="29546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400" dirty="0"/>
              <a:t>1. Обращение пациента в регистратуру для проведения вакцинации без предварительной записи.</a:t>
            </a:r>
          </a:p>
          <a:p>
            <a:pPr algn="just"/>
            <a:r>
              <a:rPr lang="ru-RU" sz="1400" dirty="0"/>
              <a:t>2. Образование очереди перед кабинетом вакцинации.</a:t>
            </a:r>
          </a:p>
          <a:p>
            <a:pPr algn="just"/>
            <a:r>
              <a:rPr lang="ru-RU" sz="1400" dirty="0"/>
              <a:t>3.</a:t>
            </a:r>
            <a:r>
              <a:rPr lang="ru-RU" sz="14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Пересечение потоков больных и здоровых детей. </a:t>
            </a:r>
          </a:p>
          <a:p>
            <a:pPr algn="just"/>
            <a:r>
              <a:rPr lang="ru-RU" sz="1400" dirty="0"/>
              <a:t>4. </a:t>
            </a:r>
            <a:r>
              <a:rPr lang="ru-RU" sz="14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Отсутствие организации  рабочего  места медицинской сестры кабинета вакцинации по системе  5S.</a:t>
            </a:r>
          </a:p>
          <a:p>
            <a:endParaRPr lang="ru-RU" sz="14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400" dirty="0"/>
          </a:p>
          <a:p>
            <a:endParaRPr lang="ru-RU" dirty="0"/>
          </a:p>
        </p:txBody>
      </p:sp>
      <p:sp>
        <p:nvSpPr>
          <p:cNvPr id="30" name="Равнобедренный треугольник 29">
            <a:extLst>
              <a:ext uri="{FF2B5EF4-FFF2-40B4-BE49-F238E27FC236}">
                <a16:creationId xmlns:a16="http://schemas.microsoft.com/office/drawing/2014/main" id="{FE2EC525-5B84-212F-E76B-11F6819E4DAB}"/>
              </a:ext>
            </a:extLst>
          </p:cNvPr>
          <p:cNvSpPr/>
          <p:nvPr/>
        </p:nvSpPr>
        <p:spPr>
          <a:xfrm>
            <a:off x="3771736" y="2033175"/>
            <a:ext cx="950595" cy="827765"/>
          </a:xfrm>
          <a:prstGeom prst="triangle">
            <a:avLst>
              <a:gd name="adj" fmla="val 50461"/>
            </a:avLst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70000"/>
              </a:lnSpc>
            </a:pPr>
            <a:r>
              <a:rPr lang="ru-RU" sz="1000" kern="1800" dirty="0">
                <a:solidFill>
                  <a:srgbClr val="323E4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5-8 чел. </a:t>
            </a:r>
            <a:endParaRPr lang="ru-RU" sz="1000" kern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1" name="Взрыв: 8 точек 30">
            <a:extLst>
              <a:ext uri="{FF2B5EF4-FFF2-40B4-BE49-F238E27FC236}">
                <a16:creationId xmlns:a16="http://schemas.microsoft.com/office/drawing/2014/main" id="{495126D5-DE9C-D6D0-7E6D-EC7D287370A4}"/>
              </a:ext>
            </a:extLst>
          </p:cNvPr>
          <p:cNvSpPr/>
          <p:nvPr/>
        </p:nvSpPr>
        <p:spPr>
          <a:xfrm>
            <a:off x="8158913" y="1443699"/>
            <a:ext cx="644141" cy="551607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450215" algn="ctr">
              <a:lnSpc>
                <a:spcPct val="150000"/>
              </a:lnSpc>
            </a:pPr>
            <a:r>
              <a:rPr lang="ru-RU" sz="800" kern="1800">
                <a:solidFill>
                  <a:srgbClr val="3B383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1400" kern="18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7D24396-1BD5-5C55-63C1-D0147BCE2DEF}"/>
              </a:ext>
            </a:extLst>
          </p:cNvPr>
          <p:cNvSpPr txBox="1"/>
          <p:nvPr/>
        </p:nvSpPr>
        <p:spPr>
          <a:xfrm>
            <a:off x="2174155" y="3356067"/>
            <a:ext cx="84502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 = 1</a:t>
            </a: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- 2</a:t>
            </a: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 ср.=1,5</a:t>
            </a: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endParaRPr lang="ru-RU" sz="12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3300319-F77F-D873-FE50-9CFD6DF3BDF6}"/>
              </a:ext>
            </a:extLst>
          </p:cNvPr>
          <p:cNvSpPr txBox="1"/>
          <p:nvPr/>
        </p:nvSpPr>
        <p:spPr>
          <a:xfrm rot="10800000" flipH="1" flipV="1">
            <a:off x="4414935" y="2879778"/>
            <a:ext cx="922052" cy="4638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 = 8</a:t>
            </a: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- 16</a:t>
            </a: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 ср.=12</a:t>
            </a: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endParaRPr lang="ru-RU" sz="12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5CC8BFF-7A2A-AF18-22E0-10ED1A0A98B7}"/>
              </a:ext>
            </a:extLst>
          </p:cNvPr>
          <p:cNvSpPr txBox="1"/>
          <p:nvPr/>
        </p:nvSpPr>
        <p:spPr>
          <a:xfrm>
            <a:off x="8409170" y="4431808"/>
            <a:ext cx="1485657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ru-RU" sz="14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ВПП </a:t>
            </a:r>
            <a:r>
              <a:rPr lang="en-US" sz="14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</a:t>
            </a:r>
            <a:r>
              <a:rPr lang="ru-RU" sz="14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5,5</a:t>
            </a:r>
            <a:r>
              <a:rPr lang="ru-RU" sz="14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 panose="05050102010706020507" pitchFamily="18" charset="2"/>
              </a:rPr>
              <a:t></a:t>
            </a:r>
            <a:r>
              <a:rPr lang="ru-RU" sz="14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</a:t>
            </a:r>
          </a:p>
          <a:p>
            <a:pPr algn="l"/>
            <a:r>
              <a:rPr lang="ru-RU" sz="14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ВПП </a:t>
            </a:r>
            <a:r>
              <a:rPr lang="en-US" sz="14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max</a:t>
            </a:r>
            <a:r>
              <a:rPr lang="ru-RU" sz="14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14</a:t>
            </a:r>
            <a:r>
              <a:rPr lang="ru-RU" sz="14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 panose="05050102010706020507" pitchFamily="18" charset="2"/>
              </a:rPr>
              <a:t></a:t>
            </a:r>
            <a:endParaRPr lang="ru-RU" sz="14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ru-RU" sz="1400" b="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ВПП ср.= 10</a:t>
            </a:r>
            <a:r>
              <a:rPr lang="ru-RU" sz="1400" b="0" kern="1200" dirty="0">
                <a:solidFill>
                  <a:srgbClr val="FF0000"/>
                </a:solidFill>
                <a:latin typeface="+mn-lt"/>
                <a:ea typeface="+mn-ea"/>
                <a:cs typeface="+mn-cs"/>
                <a:sym typeface="Symbol" panose="05050102010706020507" pitchFamily="18" charset="2"/>
              </a:rPr>
              <a:t></a:t>
            </a:r>
            <a:endParaRPr lang="ru-RU" sz="1400" b="0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0229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92156" y="473812"/>
            <a:ext cx="11589508" cy="7193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Карта целевого состояния процесса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9E3FB1-460B-AE80-9D11-B94ED31E327E}"/>
              </a:ext>
            </a:extLst>
          </p:cNvPr>
          <p:cNvSpPr txBox="1"/>
          <p:nvPr/>
        </p:nvSpPr>
        <p:spPr>
          <a:xfrm>
            <a:off x="4286508" y="1547054"/>
            <a:ext cx="2768810" cy="11387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Кабинет вакцинации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332506-D181-6487-5893-83E9980CE30D}"/>
              </a:ext>
            </a:extLst>
          </p:cNvPr>
          <p:cNvSpPr txBox="1"/>
          <p:nvPr/>
        </p:nvSpPr>
        <p:spPr>
          <a:xfrm>
            <a:off x="5916386" y="3325788"/>
            <a:ext cx="1421272" cy="1846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/>
          </a:p>
          <a:p>
            <a:r>
              <a:rPr lang="ru-RU" sz="1400" dirty="0"/>
              <a:t>Выход пациента с вакцинации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604EFE-5277-D7B6-F36D-5FA0E7639532}"/>
              </a:ext>
            </a:extLst>
          </p:cNvPr>
          <p:cNvSpPr txBox="1"/>
          <p:nvPr/>
        </p:nvSpPr>
        <p:spPr>
          <a:xfrm>
            <a:off x="2378388" y="3087456"/>
            <a:ext cx="182569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Call-</a:t>
            </a:r>
            <a:r>
              <a:rPr lang="ru-RU" sz="1400" dirty="0"/>
              <a:t>центр</a:t>
            </a:r>
            <a:endParaRPr lang="ru-RU" dirty="0"/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A4F2A6-ABD5-2409-7261-C7CA018F578E}"/>
              </a:ext>
            </a:extLst>
          </p:cNvPr>
          <p:cNvSpPr txBox="1"/>
          <p:nvPr/>
        </p:nvSpPr>
        <p:spPr>
          <a:xfrm>
            <a:off x="458228" y="3684219"/>
            <a:ext cx="1612114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sz="1200" dirty="0"/>
          </a:p>
          <a:p>
            <a:endParaRPr lang="ru-RU" sz="1200" dirty="0"/>
          </a:p>
          <a:p>
            <a:endParaRPr lang="ru-RU" sz="1200" dirty="0"/>
          </a:p>
          <a:p>
            <a:r>
              <a:rPr lang="ru-RU" sz="1400" dirty="0"/>
              <a:t>Обращение пациента в </a:t>
            </a:r>
            <a:r>
              <a:rPr lang="en-US" sz="1400" dirty="0"/>
              <a:t>Call-</a:t>
            </a:r>
            <a:r>
              <a:rPr lang="ru-RU" sz="1400" dirty="0"/>
              <a:t>центр</a:t>
            </a:r>
          </a:p>
          <a:p>
            <a:endParaRPr lang="ru-RU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4D4F883F-D180-52D2-5E90-367D2A6E2F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12" y="3798450"/>
            <a:ext cx="577850" cy="426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5F4BCCEC-3B15-81EC-EEE5-54AD9E9E5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097" y="3471176"/>
            <a:ext cx="577850" cy="42608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C34D74F7-FE44-9119-5A8A-912B9CCBA6E4}"/>
              </a:ext>
            </a:extLst>
          </p:cNvPr>
          <p:cNvCxnSpPr>
            <a:cxnSpLocks/>
          </p:cNvCxnSpPr>
          <p:nvPr/>
        </p:nvCxnSpPr>
        <p:spPr>
          <a:xfrm flipV="1">
            <a:off x="1372145" y="3258151"/>
            <a:ext cx="795388" cy="376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8793EE22-2C4A-103C-C381-AA7C3AFDE619}"/>
              </a:ext>
            </a:extLst>
          </p:cNvPr>
          <p:cNvCxnSpPr>
            <a:cxnSpLocks/>
          </p:cNvCxnSpPr>
          <p:nvPr/>
        </p:nvCxnSpPr>
        <p:spPr>
          <a:xfrm>
            <a:off x="2446371" y="4640308"/>
            <a:ext cx="322454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3E8ABE74-80D2-B1EA-82A9-CC0B6F44D16F}"/>
              </a:ext>
            </a:extLst>
          </p:cNvPr>
          <p:cNvCxnSpPr>
            <a:cxnSpLocks/>
          </p:cNvCxnSpPr>
          <p:nvPr/>
        </p:nvCxnSpPr>
        <p:spPr>
          <a:xfrm flipV="1">
            <a:off x="2813587" y="2082364"/>
            <a:ext cx="1245055" cy="8433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90A7D48E-6EBF-24A7-5353-9A4AEA9DB8C3}"/>
              </a:ext>
            </a:extLst>
          </p:cNvPr>
          <p:cNvCxnSpPr>
            <a:cxnSpLocks/>
          </p:cNvCxnSpPr>
          <p:nvPr/>
        </p:nvCxnSpPr>
        <p:spPr>
          <a:xfrm>
            <a:off x="6627022" y="2737202"/>
            <a:ext cx="0" cy="5036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A64B78B1-224F-C87D-745B-7C6FE238C852}"/>
              </a:ext>
            </a:extLst>
          </p:cNvPr>
          <p:cNvSpPr txBox="1"/>
          <p:nvPr/>
        </p:nvSpPr>
        <p:spPr>
          <a:xfrm>
            <a:off x="8004158" y="1951671"/>
            <a:ext cx="3931164" cy="29546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400" dirty="0"/>
              <a:t>1. Обращение пациента для проведения вакцинации по предварительной записи дистанционно.</a:t>
            </a:r>
          </a:p>
          <a:p>
            <a:pPr algn="just"/>
            <a:r>
              <a:rPr lang="ru-RU" sz="1400" dirty="0"/>
              <a:t>2. Поведение вакцинации в соответствии со временем предварительной записи.</a:t>
            </a:r>
          </a:p>
          <a:p>
            <a:pPr algn="just"/>
            <a:r>
              <a:rPr lang="ru-RU" sz="1400" dirty="0"/>
              <a:t>3.</a:t>
            </a:r>
            <a:r>
              <a:rPr lang="ru-RU" sz="14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Отсутствие пересечения потоков больных и здоровых детей. </a:t>
            </a:r>
          </a:p>
          <a:p>
            <a:pPr algn="just"/>
            <a:r>
              <a:rPr lang="ru-RU" sz="1400" dirty="0"/>
              <a:t>4. Р</a:t>
            </a:r>
            <a:r>
              <a:rPr lang="ru-RU" sz="14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абочее  место медицинской сестры кабинета вакцинации организовано по системе  5S.</a:t>
            </a:r>
          </a:p>
          <a:p>
            <a:endParaRPr lang="ru-RU" sz="14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400" dirty="0"/>
          </a:p>
          <a:p>
            <a:endParaRPr lang="ru-RU" dirty="0"/>
          </a:p>
        </p:txBody>
      </p:sp>
      <p:sp>
        <p:nvSpPr>
          <p:cNvPr id="30" name="Равнобедренный треугольник 29">
            <a:extLst>
              <a:ext uri="{FF2B5EF4-FFF2-40B4-BE49-F238E27FC236}">
                <a16:creationId xmlns:a16="http://schemas.microsoft.com/office/drawing/2014/main" id="{FE2EC525-5B84-212F-E76B-11F6819E4DAB}"/>
              </a:ext>
            </a:extLst>
          </p:cNvPr>
          <p:cNvSpPr/>
          <p:nvPr/>
        </p:nvSpPr>
        <p:spPr>
          <a:xfrm>
            <a:off x="3771736" y="2033175"/>
            <a:ext cx="950595" cy="827765"/>
          </a:xfrm>
          <a:prstGeom prst="triangle">
            <a:avLst>
              <a:gd name="adj" fmla="val 50461"/>
            </a:avLst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70000"/>
              </a:lnSpc>
            </a:pPr>
            <a:r>
              <a:rPr lang="ru-RU" sz="1000" kern="1800" dirty="0">
                <a:solidFill>
                  <a:srgbClr val="323E4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1-2 чел. </a:t>
            </a:r>
            <a:endParaRPr lang="ru-RU" sz="1000" kern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3300319-F77F-D873-FE50-9CFD6DF3BDF6}"/>
              </a:ext>
            </a:extLst>
          </p:cNvPr>
          <p:cNvSpPr txBox="1"/>
          <p:nvPr/>
        </p:nvSpPr>
        <p:spPr>
          <a:xfrm rot="10800000" flipH="1" flipV="1">
            <a:off x="4414935" y="2879778"/>
            <a:ext cx="922052" cy="4638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 = 3</a:t>
            </a: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- 7</a:t>
            </a: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 ср.=5</a:t>
            </a: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endParaRPr lang="ru-RU" sz="12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5CC8BFF-7A2A-AF18-22E0-10ED1A0A98B7}"/>
              </a:ext>
            </a:extLst>
          </p:cNvPr>
          <p:cNvSpPr txBox="1"/>
          <p:nvPr/>
        </p:nvSpPr>
        <p:spPr>
          <a:xfrm>
            <a:off x="8409170" y="4431808"/>
            <a:ext cx="1485657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ru-RU" sz="14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ВПП </a:t>
            </a:r>
            <a:r>
              <a:rPr lang="en-US" sz="14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</a:t>
            </a:r>
            <a:r>
              <a:rPr lang="ru-RU" sz="14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3</a:t>
            </a:r>
            <a:r>
              <a:rPr lang="ru-RU" sz="14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 panose="05050102010706020507" pitchFamily="18" charset="2"/>
              </a:rPr>
              <a:t></a:t>
            </a:r>
            <a:r>
              <a:rPr lang="ru-RU" sz="14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</a:t>
            </a:r>
          </a:p>
          <a:p>
            <a:pPr algn="l"/>
            <a:r>
              <a:rPr lang="ru-RU" sz="14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ВПП </a:t>
            </a:r>
            <a:r>
              <a:rPr lang="en-US" sz="14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max</a:t>
            </a:r>
            <a:r>
              <a:rPr lang="ru-RU" sz="14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7</a:t>
            </a:r>
            <a:r>
              <a:rPr lang="ru-RU" sz="14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Symbol" panose="05050102010706020507" pitchFamily="18" charset="2"/>
              </a:rPr>
              <a:t></a:t>
            </a:r>
            <a:endParaRPr lang="ru-RU" sz="14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ru-RU" sz="1400" b="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ВПП ср.= 5</a:t>
            </a:r>
            <a:r>
              <a:rPr lang="ru-RU" sz="1400" b="0" kern="1200" dirty="0">
                <a:solidFill>
                  <a:srgbClr val="FF0000"/>
                </a:solidFill>
                <a:latin typeface="+mn-lt"/>
                <a:ea typeface="+mn-ea"/>
                <a:cs typeface="+mn-cs"/>
                <a:sym typeface="Symbol" panose="05050102010706020507" pitchFamily="18" charset="2"/>
              </a:rPr>
              <a:t></a:t>
            </a:r>
            <a:endParaRPr lang="ru-RU" sz="1400" b="0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10" name="Облако 9">
            <a:extLst>
              <a:ext uri="{FF2B5EF4-FFF2-40B4-BE49-F238E27FC236}">
                <a16:creationId xmlns:a16="http://schemas.microsoft.com/office/drawing/2014/main" id="{F2273503-9CF3-7987-5948-B284EBCC9991}"/>
              </a:ext>
            </a:extLst>
          </p:cNvPr>
          <p:cNvSpPr/>
          <p:nvPr/>
        </p:nvSpPr>
        <p:spPr>
          <a:xfrm>
            <a:off x="1480002" y="1943754"/>
            <a:ext cx="952500" cy="542925"/>
          </a:xfrm>
          <a:prstGeom prst="cloud">
            <a:avLst/>
          </a:prstGeom>
          <a:solidFill>
            <a:srgbClr val="00B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000" kern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endParaRPr lang="ru-RU" sz="1400" kern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CD66315-3D54-D19E-6200-8F99DFCFA2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301" y="1713008"/>
            <a:ext cx="828675" cy="66675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Облако 18">
            <a:extLst>
              <a:ext uri="{FF2B5EF4-FFF2-40B4-BE49-F238E27FC236}">
                <a16:creationId xmlns:a16="http://schemas.microsoft.com/office/drawing/2014/main" id="{B2E0D473-8591-F350-491E-8D7F95114B84}"/>
              </a:ext>
            </a:extLst>
          </p:cNvPr>
          <p:cNvSpPr/>
          <p:nvPr/>
        </p:nvSpPr>
        <p:spPr>
          <a:xfrm>
            <a:off x="3373816" y="1223034"/>
            <a:ext cx="952500" cy="542925"/>
          </a:xfrm>
          <a:prstGeom prst="cloud">
            <a:avLst/>
          </a:prstGeom>
          <a:solidFill>
            <a:srgbClr val="00B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000" kern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endParaRPr lang="ru-RU" sz="1400" kern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8BFFC26B-9AAC-D900-29D1-7DE03024C6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06" y="2487957"/>
            <a:ext cx="828675" cy="66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7B3A72B7-91EF-B22B-66D9-AE22D63E84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45" y="2892075"/>
            <a:ext cx="904875" cy="55245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Облако 27">
            <a:extLst>
              <a:ext uri="{FF2B5EF4-FFF2-40B4-BE49-F238E27FC236}">
                <a16:creationId xmlns:a16="http://schemas.microsoft.com/office/drawing/2014/main" id="{225057C1-08AE-2D2B-4EAD-68CC75884DE0}"/>
              </a:ext>
            </a:extLst>
          </p:cNvPr>
          <p:cNvSpPr/>
          <p:nvPr/>
        </p:nvSpPr>
        <p:spPr>
          <a:xfrm>
            <a:off x="5950549" y="2033945"/>
            <a:ext cx="952500" cy="542925"/>
          </a:xfrm>
          <a:prstGeom prst="cloud">
            <a:avLst/>
          </a:prstGeom>
          <a:solidFill>
            <a:srgbClr val="00B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000" kern="1800" dirty="0"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endParaRPr lang="ru-RU" sz="1400" kern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4" name="Облако 33">
            <a:extLst>
              <a:ext uri="{FF2B5EF4-FFF2-40B4-BE49-F238E27FC236}">
                <a16:creationId xmlns:a16="http://schemas.microsoft.com/office/drawing/2014/main" id="{8A77AD84-9BC2-AFAB-2B2B-326FE07A30D1}"/>
              </a:ext>
            </a:extLst>
          </p:cNvPr>
          <p:cNvSpPr/>
          <p:nvPr/>
        </p:nvSpPr>
        <p:spPr>
          <a:xfrm>
            <a:off x="4573414" y="1951671"/>
            <a:ext cx="952500" cy="542925"/>
          </a:xfrm>
          <a:prstGeom prst="cloud">
            <a:avLst/>
          </a:prstGeom>
          <a:solidFill>
            <a:srgbClr val="00B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000" kern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endParaRPr lang="ru-RU" sz="1400" kern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6" name="Облако 35">
            <a:extLst>
              <a:ext uri="{FF2B5EF4-FFF2-40B4-BE49-F238E27FC236}">
                <a16:creationId xmlns:a16="http://schemas.microsoft.com/office/drawing/2014/main" id="{CB0A397D-A442-B116-AF30-84C3E6F7DAE3}"/>
              </a:ext>
            </a:extLst>
          </p:cNvPr>
          <p:cNvSpPr/>
          <p:nvPr/>
        </p:nvSpPr>
        <p:spPr>
          <a:xfrm>
            <a:off x="8125804" y="1547054"/>
            <a:ext cx="566731" cy="325354"/>
          </a:xfrm>
          <a:prstGeom prst="cloud">
            <a:avLst/>
          </a:prstGeom>
          <a:solidFill>
            <a:srgbClr val="00B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endParaRPr lang="ru-RU" sz="1400" kern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209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92156" y="473812"/>
            <a:ext cx="11589508" cy="7193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Календарный план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63F88D4-8CBB-BA9F-11B9-4191FF43CD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870529"/>
              </p:ext>
            </p:extLst>
          </p:nvPr>
        </p:nvGraphicFramePr>
        <p:xfrm>
          <a:off x="719059" y="1265546"/>
          <a:ext cx="10764000" cy="47678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950897217"/>
                    </a:ext>
                  </a:extLst>
                </a:gridCol>
                <a:gridCol w="3879891">
                  <a:extLst>
                    <a:ext uri="{9D8B030D-6E8A-4147-A177-3AD203B41FA5}">
                      <a16:colId xmlns:a16="http://schemas.microsoft.com/office/drawing/2014/main" val="3036318531"/>
                    </a:ext>
                  </a:extLst>
                </a:gridCol>
                <a:gridCol w="2060109">
                  <a:extLst>
                    <a:ext uri="{9D8B030D-6E8A-4147-A177-3AD203B41FA5}">
                      <a16:colId xmlns:a16="http://schemas.microsoft.com/office/drawing/2014/main" val="1838459282"/>
                    </a:ext>
                  </a:extLst>
                </a:gridCol>
                <a:gridCol w="1211598">
                  <a:extLst>
                    <a:ext uri="{9D8B030D-6E8A-4147-A177-3AD203B41FA5}">
                      <a16:colId xmlns:a16="http://schemas.microsoft.com/office/drawing/2014/main" val="221454192"/>
                    </a:ext>
                  </a:extLst>
                </a:gridCol>
                <a:gridCol w="3144402">
                  <a:extLst>
                    <a:ext uri="{9D8B030D-6E8A-4147-A177-3AD203B41FA5}">
                      <a16:colId xmlns:a16="http://schemas.microsoft.com/office/drawing/2014/main" val="2733343367"/>
                    </a:ext>
                  </a:extLst>
                </a:gridCol>
              </a:tblGrid>
              <a:tr h="468345">
                <a:tc>
                  <a:txBody>
                    <a:bodyPr/>
                    <a:lstStyle/>
                    <a:p>
                      <a:pPr marL="0" marR="0" lvl="0" indent="0" algn="l" defTabSz="9318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№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18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Мероприятие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18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Ответственный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Срок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Результат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407047"/>
                  </a:ext>
                </a:extLst>
              </a:tr>
              <a:tr h="50720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Формирование списков контактов(лиц), подлежащих вакцинопрофилактике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Шурыгина Т.М.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18.09.2023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Составлены  списки контактов лиц, подлежащих вакцинопрофилактики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5005825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Проведение профилактических прививок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Шурыгина Т.М.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27.09.2023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Проведены профилактические прививки 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8755941"/>
                  </a:ext>
                </a:extLst>
              </a:tr>
              <a:tr h="112268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Регистрация профилактических прививок  и формирование  прививочной картотеки, регистрация поствакцинальных реакций и осложнений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Шурыгина Т.М.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81818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18.10.2023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Регистрация профилактических прививок </a:t>
                      </a:r>
                    </a:p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Регистрация поствакцинальных реакций и осложнений</a:t>
                      </a:r>
                    </a:p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прививочной картотеки</a:t>
                      </a:r>
                      <a:endParaRPr lang="ru-RU" sz="1200" dirty="0"/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94447689"/>
                  </a:ext>
                </a:extLst>
              </a:tr>
              <a:tr h="70251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4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Хранение и транспортировка утилизации иммунобиологических  препаратов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Шурыгина Т.М.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81818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07.12.2023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Оптимизация процесса хранения и транспортировки утилизации иммунобиологических препаратов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5634747"/>
                  </a:ext>
                </a:extLst>
              </a:tr>
              <a:tr h="140503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Проведение медицинского осмотра перед проведением вакцинации и после нее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Шурыгина Т.М.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01.11.2023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Проведение медицинского осмотра перед вакцинацией</a:t>
                      </a:r>
                    </a:p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Проведение медицинского осмотра после вакцинации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89131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999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92156" y="473812"/>
            <a:ext cx="11589508" cy="7193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Конечные результаты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1AFC6DD-E610-08ED-10A3-31D949A58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140474"/>
              </p:ext>
            </p:extLst>
          </p:nvPr>
        </p:nvGraphicFramePr>
        <p:xfrm>
          <a:off x="645952" y="1272980"/>
          <a:ext cx="10785141" cy="32867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7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4500">
                <a:tc>
                  <a:txBody>
                    <a:bodyPr/>
                    <a:lstStyle/>
                    <a:p>
                      <a:pPr marL="0" marR="0" lvl="0" indent="0" algn="l" defTabSz="9318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ЦЕЛЕВЫЕ ПОКАЗАТЕЛИ</a:t>
                      </a: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18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БЫЛО</a:t>
                      </a: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18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СТАЛО</a:t>
                      </a: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110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Сокращение 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времени проведения прививки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/>
                        <a:t>12 минут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/>
                        <a:t>5 минут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212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азделение потоков здоровых и больных детей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/>
                        <a:t>отсутствовало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/>
                        <a:t>имеется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30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Организован кабинет «здорового ребенка», выделен день «здорового ребенка»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/>
                        <a:t>отсутствовало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/>
                        <a:t>имеется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8300">
                <a:tc>
                  <a:txBody>
                    <a:bodyPr/>
                    <a:lstStyle/>
                    <a:p>
                      <a:endParaRPr lang="ru-RU" sz="1600" dirty="0">
                        <a:latin typeface="+mj-lt"/>
                      </a:endParaRP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600" dirty="0"/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600" dirty="0"/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227909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презентации КУПНО">
  <a:themeElements>
    <a:clrScheme name="Другая 38">
      <a:dk1>
        <a:srgbClr val="181818"/>
      </a:dk1>
      <a:lt1>
        <a:srgbClr val="FFFFFF"/>
      </a:lt1>
      <a:dk2>
        <a:srgbClr val="515151"/>
      </a:dk2>
      <a:lt2>
        <a:srgbClr val="F2F2F2"/>
      </a:lt2>
      <a:accent1>
        <a:srgbClr val="D58055"/>
      </a:accent1>
      <a:accent2>
        <a:srgbClr val="724741"/>
      </a:accent2>
      <a:accent3>
        <a:srgbClr val="FFC000"/>
      </a:accent3>
      <a:accent4>
        <a:srgbClr val="92D050"/>
      </a:accent4>
      <a:accent5>
        <a:srgbClr val="F4E4DD"/>
      </a:accent5>
      <a:accent6>
        <a:srgbClr val="B5B5B5"/>
      </a:accent6>
      <a:hlink>
        <a:srgbClr val="6B7C9B"/>
      </a:hlink>
      <a:folHlink>
        <a:srgbClr val="797979"/>
      </a:folHlink>
    </a:clrScheme>
    <a:fontScheme name="Другая 33">
      <a:majorFont>
        <a:latin typeface="proxima nova semibold"/>
        <a:ea typeface=""/>
        <a:cs typeface=""/>
      </a:majorFont>
      <a:minorFont>
        <a:latin typeface="proxima nova rg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презентации КУПНО.potx" id="{2EB7683F-6B04-4719-91FE-54490530F976}" vid="{25A7A602-ABF5-4AE9-ABC4-581FA200E3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КУПНО</Template>
  <TotalTime>6431</TotalTime>
  <Words>629</Words>
  <Application>Microsoft Office PowerPoint</Application>
  <PresentationFormat>Широкоэкранный</PresentationFormat>
  <Paragraphs>170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proxima nova rg</vt:lpstr>
      <vt:lpstr>Proxima Nova semibold</vt:lpstr>
      <vt:lpstr>Proxima Nova semibold</vt:lpstr>
      <vt:lpstr>Times New Roman</vt:lpstr>
      <vt:lpstr>Wingdings</vt:lpstr>
      <vt:lpstr>Шаблон презентации КУПНО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Ksenia</dc:creator>
  <cp:lastModifiedBy>Ксения Лямцева</cp:lastModifiedBy>
  <cp:revision>399</cp:revision>
  <dcterms:created xsi:type="dcterms:W3CDTF">2020-06-24T08:00:02Z</dcterms:created>
  <dcterms:modified xsi:type="dcterms:W3CDTF">2023-11-27T12:20:23Z</dcterms:modified>
</cp:coreProperties>
</file>