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9" r:id="rId2"/>
    <p:sldId id="553" r:id="rId3"/>
    <p:sldId id="337" r:id="rId4"/>
    <p:sldId id="338" r:id="rId5"/>
    <p:sldId id="339" r:id="rId6"/>
    <p:sldId id="340" r:id="rId7"/>
    <p:sldId id="343" r:id="rId8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BA47E24-09DF-44A4-950A-A13058FA395F}">
          <p14:sldIdLst>
            <p14:sldId id="319"/>
            <p14:sldId id="553"/>
            <p14:sldId id="337"/>
            <p14:sldId id="338"/>
            <p14:sldId id="339"/>
            <p14:sldId id="340"/>
            <p14:sldId id="343"/>
          </p14:sldIdLst>
        </p14:section>
        <p14:section name="Обучающий блок" id="{FA14B657-AFD1-4309-8039-C787531C5A8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102">
          <p15:clr>
            <a:srgbClr val="A4A3A4"/>
          </p15:clr>
        </p15:guide>
        <p15:guide id="4" orient="horz" pos="4126">
          <p15:clr>
            <a:srgbClr val="A4A3A4"/>
          </p15:clr>
        </p15:guide>
        <p15:guide id="5" pos="3855">
          <p15:clr>
            <a:srgbClr val="A4A3A4"/>
          </p15:clr>
        </p15:guide>
        <p15:guide id="6" pos="6760">
          <p15:clr>
            <a:srgbClr val="A4A3A4"/>
          </p15:clr>
        </p15:guide>
        <p15:guide id="7" pos="3622">
          <p15:clr>
            <a:srgbClr val="A4A3A4"/>
          </p15:clr>
        </p15:guide>
        <p15:guide id="8" pos="40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сения Кузнецова" initials="КК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7347"/>
    <a:srgbClr val="000000"/>
    <a:srgbClr val="0C6AB0"/>
    <a:srgbClr val="FFBE9D"/>
    <a:srgbClr val="F4DFD5"/>
    <a:srgbClr val="E9BFAC"/>
    <a:srgbClr val="DE9F83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86395" autoAdjust="0"/>
  </p:normalViewPr>
  <p:slideViewPr>
    <p:cSldViewPr snapToGrid="0">
      <p:cViewPr varScale="1">
        <p:scale>
          <a:sx n="73" d="100"/>
          <a:sy n="73" d="100"/>
        </p:scale>
        <p:origin x="54" y="90"/>
      </p:cViewPr>
      <p:guideLst>
        <p:guide orient="horz" pos="2160"/>
        <p:guide pos="3840"/>
        <p:guide orient="horz" pos="1102"/>
        <p:guide orient="horz" pos="4126"/>
        <p:guide pos="3855"/>
        <p:guide pos="6760"/>
        <p:guide pos="3622"/>
        <p:guide pos="40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-2358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15T12:44:59.154" idx="4">
    <p:pos x="7680" y="0"/>
    <p:text>Разместите тематическое фото при желании. Однако не ограничивайтесь композицией этого слайда. Вы можете разместить фото на фон, совсем убрать фото, использовать графику</p:text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1093F709-3614-45F7-AB17-FCB5E9A400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0012BFE-B846-45C0-9ACD-01394A7D12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0036E-F505-4872-B748-DD9CACC9E92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2FC896B-CB67-4CEA-9DC1-58698745C5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4A7EF0E-32AF-4E05-8C29-4189625813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925B0-495E-48F9-B4D1-29829B6F3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906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77BF6-1108-422D-9D87-0C04493D7C1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D7BD2-C27B-45E5-A3B4-C60588164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7445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45806-1E2E-4758-AEBB-286A486A1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7CE4AA-5AC7-4764-86F8-DF8DBE48D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C7BC13-9D47-4856-8C35-0A4B6F4F9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65AE59-D9A1-4FFE-80EB-F41A5198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C41507-3679-4FFD-8715-2DB97538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70C9-EE1D-4D1C-8025-4A0C3016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4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3" y="365126"/>
            <a:ext cx="11177187" cy="7193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3EB504-F21A-4CDC-9AA7-749357B7F96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4913" y="1254642"/>
            <a:ext cx="11177187" cy="5101708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график, таблица, видео</a:t>
            </a:r>
          </a:p>
          <a:p>
            <a:pPr lvl="0"/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39A955-9898-B91A-B6F2-17E46B0FC0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3543" y="285702"/>
            <a:ext cx="1138557" cy="40482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750E6E-BD31-B7D3-84DB-FA4229CB52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61392" y="311798"/>
            <a:ext cx="1231964" cy="3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62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Слайд переби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F7EDB-CC5D-4B80-9EAB-5F1FE5B86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745304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33AC4D-E169-4DD4-9EA1-08EEBBF10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561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2515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1FA2A1-BE10-4767-9DDC-2E0466517DD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4913" y="1263909"/>
            <a:ext cx="5181600" cy="5092441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800100" indent="-342900">
              <a:buFont typeface="Wingdings" panose="05000000000000000000" pitchFamily="2" charset="2"/>
              <a:buChar char="§"/>
              <a:defRPr/>
            </a:lvl2pPr>
            <a:lvl3pPr marL="1257300" indent="-342900">
              <a:buFont typeface="Wingdings" panose="05000000000000000000" pitchFamily="2" charset="2"/>
              <a:buChar char="§"/>
              <a:defRPr/>
            </a:lvl3pPr>
            <a:lvl4pPr marL="1657350" indent="-285750">
              <a:buFont typeface="Wingdings" panose="05000000000000000000" pitchFamily="2" charset="2"/>
              <a:buChar char="§"/>
              <a:defRPr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фото, график, видео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53DB6B-5615-4060-A638-37DFA243D9A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838913" y="1263908"/>
            <a:ext cx="5181600" cy="5092441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фото, график, видео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3" y="365126"/>
            <a:ext cx="11177187" cy="7193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5999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F80195CE-5715-42AD-A0B2-3AB1F14B4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4914" y="2059536"/>
            <a:ext cx="4588081" cy="42968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Объект 3">
            <a:extLst>
              <a:ext uri="{FF2B5EF4-FFF2-40B4-BE49-F238E27FC236}">
                <a16:creationId xmlns:a16="http://schemas.microsoft.com/office/drawing/2014/main" id="{FCDCFAE6-8CF4-43FE-A942-1C1DC17470B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5300330" y="512747"/>
            <a:ext cx="6262130" cy="5843603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фото, график, видео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 txBox="1">
            <a:spLocks/>
          </p:cNvSpPr>
          <p:nvPr userDrawn="1"/>
        </p:nvSpPr>
        <p:spPr>
          <a:xfrm>
            <a:off x="504914" y="365126"/>
            <a:ext cx="4588082" cy="16944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3624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3">
            <a:extLst>
              <a:ext uri="{FF2B5EF4-FFF2-40B4-BE49-F238E27FC236}">
                <a16:creationId xmlns:a16="http://schemas.microsoft.com/office/drawing/2014/main" id="{DE2D8C48-191B-4CBE-A9EB-A01D169C8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912" y="1370235"/>
            <a:ext cx="3571431" cy="2223570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6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A34C22C-22E6-4632-A9EC-C79BD7697F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4912" y="3743325"/>
            <a:ext cx="3571759" cy="27495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3" y="365126"/>
            <a:ext cx="11177187" cy="7193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id="{DE2D8C48-191B-4CBE-A9EB-A01D169C8A2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10285" y="1370235"/>
            <a:ext cx="3571431" cy="2223570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6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AA34C22C-22E6-4632-A9EC-C79BD7697F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0121" y="3743325"/>
            <a:ext cx="3571759" cy="27495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id="{DE2D8C48-191B-4CBE-A9EB-A01D169C8A2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15494" y="1370235"/>
            <a:ext cx="3571431" cy="2223570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6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AA34C22C-22E6-4632-A9EC-C79BD7697F6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15330" y="3743325"/>
            <a:ext cx="3571759" cy="27495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18650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983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35B0B-D621-420D-A76D-563F118D5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459" y="365125"/>
            <a:ext cx="11168641" cy="7030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E60053-EE2F-4188-B595-68CCA21C5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3459" y="1222049"/>
            <a:ext cx="11168641" cy="4954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B29A96-87E0-4152-ACF4-34571F8D7F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7BE590-B8EE-4529-9BAC-4A992742BE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80AE11-5358-4161-B1C2-C4DAB59E8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470C9-EE1D-4D1C-8025-4A0C3016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00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8" r:id="rId6"/>
    <p:sldLayoutId id="2147483659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5BC931CB-C805-4F51-B80C-AC2D8324B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939" y="0"/>
            <a:ext cx="52250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средней длины"/>
          <p:cNvSpPr txBox="1"/>
          <p:nvPr/>
        </p:nvSpPr>
        <p:spPr>
          <a:xfrm>
            <a:off x="663156" y="1852142"/>
            <a:ext cx="6076576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7000"/>
              </a:lnSpc>
              <a:spcBef>
                <a:spcPts val="0"/>
              </a:spcBef>
              <a:defRPr sz="7000">
                <a:latin typeface="+mn-lt"/>
                <a:ea typeface="+mn-ea"/>
                <a:cs typeface="+mn-cs"/>
                <a:sym typeface="Gramatika Medium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4000" dirty="0">
                <a:latin typeface="Proxima Nova semibold" panose="02000506030000020004" pitchFamily="2" charset="0"/>
              </a:rPr>
              <a:t>Оптимизация работы CALL-центра взрослой поликлиники </a:t>
            </a:r>
          </a:p>
          <a:p>
            <a:pPr algn="ctr">
              <a:lnSpc>
                <a:spcPct val="90000"/>
              </a:lnSpc>
            </a:pPr>
            <a:r>
              <a:rPr lang="ru-RU" sz="4000" dirty="0">
                <a:latin typeface="Proxima Nova semibold" panose="02000506030000020004" pitchFamily="2" charset="0"/>
              </a:rPr>
              <a:t>ГБУЗ НО «НОКОД»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3156" y="4554341"/>
            <a:ext cx="5004399" cy="30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400" dirty="0"/>
              <a:t>Министерство здравоохранения Нижегородской области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57E008D-0CA5-7B9C-035A-F2B4B69571BF}"/>
              </a:ext>
            </a:extLst>
          </p:cNvPr>
          <p:cNvSpPr/>
          <p:nvPr/>
        </p:nvSpPr>
        <p:spPr>
          <a:xfrm>
            <a:off x="663156" y="6008892"/>
            <a:ext cx="5004399" cy="30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2023 г.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099E800-8E8D-9522-1492-68C5F48913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8725" y="581439"/>
            <a:ext cx="1314361" cy="37970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64119CD-DF8D-F3CA-0E3B-7FC280A8D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606" y="367988"/>
            <a:ext cx="673094" cy="673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03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Паспорт проекта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CA7B9F93-9BD9-6CDA-A164-4323FE2433AB}"/>
              </a:ext>
            </a:extLst>
          </p:cNvPr>
          <p:cNvCxnSpPr/>
          <p:nvPr/>
        </p:nvCxnSpPr>
        <p:spPr>
          <a:xfrm>
            <a:off x="6070122" y="1276709"/>
            <a:ext cx="0" cy="5037828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6D9A2A2-E078-F8EF-C020-8EB33854D4B9}"/>
              </a:ext>
            </a:extLst>
          </p:cNvPr>
          <p:cNvCxnSpPr>
            <a:cxnSpLocks/>
          </p:cNvCxnSpPr>
          <p:nvPr/>
        </p:nvCxnSpPr>
        <p:spPr>
          <a:xfrm>
            <a:off x="638259" y="3792747"/>
            <a:ext cx="10915482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4DAE710-946C-EE1A-9DB1-781CF17CB48E}"/>
              </a:ext>
            </a:extLst>
          </p:cNvPr>
          <p:cNvSpPr txBox="1"/>
          <p:nvPr/>
        </p:nvSpPr>
        <p:spPr>
          <a:xfrm>
            <a:off x="592156" y="1270958"/>
            <a:ext cx="54779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ХАРАКТЕРИСТИКА ПРОЕКТА</a:t>
            </a:r>
            <a:endParaRPr lang="ru-RU" sz="1800" kern="1200" dirty="0">
              <a:solidFill>
                <a:schemeClr val="accent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21CFBB-AAFF-3096-AA86-C9FB78A2E963}"/>
              </a:ext>
            </a:extLst>
          </p:cNvPr>
          <p:cNvSpPr txBox="1"/>
          <p:nvPr/>
        </p:nvSpPr>
        <p:spPr>
          <a:xfrm>
            <a:off x="6182073" y="1270958"/>
            <a:ext cx="5366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ОБОСНОВАНИЕ ПРОЕКТА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AB3B9D-2368-FF0A-C8F4-F7C656DE02C2}"/>
              </a:ext>
            </a:extLst>
          </p:cNvPr>
          <p:cNvSpPr txBox="1"/>
          <p:nvPr/>
        </p:nvSpPr>
        <p:spPr>
          <a:xfrm>
            <a:off x="592156" y="3902127"/>
            <a:ext cx="54779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ЦЕЛЕВЫЕ ПОКАЗАТЕЛИ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3475B1-7D94-641B-0A50-2808A3281BF3}"/>
              </a:ext>
            </a:extLst>
          </p:cNvPr>
          <p:cNvSpPr txBox="1"/>
          <p:nvPr/>
        </p:nvSpPr>
        <p:spPr>
          <a:xfrm>
            <a:off x="6182073" y="3902127"/>
            <a:ext cx="5366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ПЛАН КОНТРОЛЬНЫХ СОБЫТИЙ</a:t>
            </a:r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FA0AEE39-7AFE-75A4-4F86-E6DA945CE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434831"/>
              </p:ext>
            </p:extLst>
          </p:nvPr>
        </p:nvGraphicFramePr>
        <p:xfrm>
          <a:off x="638259" y="1718040"/>
          <a:ext cx="5729830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9830">
                  <a:extLst>
                    <a:ext uri="{9D8B030D-6E8A-4147-A177-3AD203B41FA5}">
                      <a16:colId xmlns:a16="http://schemas.microsoft.com/office/drawing/2014/main" val="2798889363"/>
                    </a:ext>
                  </a:extLst>
                </a:gridCol>
              </a:tblGrid>
              <a:tr h="399174">
                <a:tc>
                  <a:txBody>
                    <a:bodyPr/>
                    <a:lstStyle/>
                    <a:p>
                      <a:pPr defTabSz="2774950">
                        <a:tabLst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Заказчик проекта: главный врач ГБУЗ НО «НОКОД»</a:t>
                      </a:r>
                    </a:p>
                    <a:p>
                      <a:pPr defTabSz="2774950">
                        <a:tabLst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Гамаюнов С.В.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781521"/>
                  </a:ext>
                </a:extLst>
              </a:tr>
              <a:tr h="399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Периметр проекта: ГБУЗ НО «НОКОД» (г. Нижний Новгород, ул. Деловая, 11/1)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751969"/>
                  </a:ext>
                </a:extLst>
              </a:tr>
              <a:tr h="166323">
                <a:tc>
                  <a:txBody>
                    <a:bodyPr/>
                    <a:lstStyle/>
                    <a:p>
                      <a:pPr defTabSz="2774950">
                        <a:tabLst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Владелец проекта: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главный врач ГБУЗ НО «НОКОД»</a:t>
                      </a:r>
                    </a:p>
                    <a:p>
                      <a:pPr defTabSz="2774950">
                        <a:tabLst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Гамаюнов С.В.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707154"/>
                  </a:ext>
                </a:extLst>
              </a:tr>
              <a:tr h="166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Руководитель проекта: начальник </a:t>
                      </a:r>
                      <a:r>
                        <a:rPr kumimoji="0" lang="ru-RU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ОКиБМД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Вдовин А.В. 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847631"/>
                  </a:ext>
                </a:extLst>
              </a:tr>
              <a:tr h="216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Финансирование: в рамках текущего финансирования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91517"/>
                  </a:ext>
                </a:extLst>
              </a:tr>
            </a:tbl>
          </a:graphicData>
        </a:graphic>
      </p:graphicFrame>
      <p:graphicFrame>
        <p:nvGraphicFramePr>
          <p:cNvPr id="15" name="Таблица 15">
            <a:extLst>
              <a:ext uri="{FF2B5EF4-FFF2-40B4-BE49-F238E27FC236}">
                <a16:creationId xmlns:a16="http://schemas.microsoft.com/office/drawing/2014/main" id="{48B5F72A-953D-76B7-9A85-18D3D1FE5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097070"/>
              </p:ext>
            </p:extLst>
          </p:nvPr>
        </p:nvGraphicFramePr>
        <p:xfrm>
          <a:off x="6288656" y="1718039"/>
          <a:ext cx="5259414" cy="2512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138">
                  <a:extLst>
                    <a:ext uri="{9D8B030D-6E8A-4147-A177-3AD203B41FA5}">
                      <a16:colId xmlns:a16="http://schemas.microsoft.com/office/drawing/2014/main" val="2943535780"/>
                    </a:ext>
                  </a:extLst>
                </a:gridCol>
                <a:gridCol w="1753138">
                  <a:extLst>
                    <a:ext uri="{9D8B030D-6E8A-4147-A177-3AD203B41FA5}">
                      <a16:colId xmlns:a16="http://schemas.microsoft.com/office/drawing/2014/main" val="2410222918"/>
                    </a:ext>
                  </a:extLst>
                </a:gridCol>
                <a:gridCol w="1753138">
                  <a:extLst>
                    <a:ext uri="{9D8B030D-6E8A-4147-A177-3AD203B41FA5}">
                      <a16:colId xmlns:a16="http://schemas.microsoft.com/office/drawing/2014/main" val="77097911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Проблемы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11976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Отсутствие разделения потоков звонков.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Большой поток звонков.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Длительное время ожидания ответа.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Синдром «Выгорания» операторов.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  <a:p>
                      <a:pPr marL="180975" indent="-180975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Отсутствие АРМ операторов.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Отсутствие алгоритмов общения.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Система разделения входящих звонков.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Внедрение стандартов общения.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Внедрение системы обучения персонала.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Создание комфортных условий работы.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973510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0A163B18-E6AB-B173-CB3A-E3352FE59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842950"/>
              </p:ext>
            </p:extLst>
          </p:nvPr>
        </p:nvGraphicFramePr>
        <p:xfrm>
          <a:off x="638258" y="4419172"/>
          <a:ext cx="5111999" cy="22721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3269">
                  <a:extLst>
                    <a:ext uri="{9D8B030D-6E8A-4147-A177-3AD203B41FA5}">
                      <a16:colId xmlns:a16="http://schemas.microsoft.com/office/drawing/2014/main" val="503496546"/>
                    </a:ext>
                  </a:extLst>
                </a:gridCol>
                <a:gridCol w="1043709">
                  <a:extLst>
                    <a:ext uri="{9D8B030D-6E8A-4147-A177-3AD203B41FA5}">
                      <a16:colId xmlns:a16="http://schemas.microsoft.com/office/drawing/2014/main" val="2401293911"/>
                    </a:ext>
                  </a:extLst>
                </a:gridCol>
                <a:gridCol w="1099128">
                  <a:extLst>
                    <a:ext uri="{9D8B030D-6E8A-4147-A177-3AD203B41FA5}">
                      <a16:colId xmlns:a16="http://schemas.microsoft.com/office/drawing/2014/main" val="2877287445"/>
                    </a:ext>
                  </a:extLst>
                </a:gridCol>
                <a:gridCol w="1085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936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j-lt"/>
                        </a:rPr>
                        <a:t>ЦЕЛИ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j-lt"/>
                        </a:rPr>
                        <a:t>ТЕКУЩИЙ ПОКАЗАТЕЛЬ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+mj-lt"/>
                        </a:rPr>
                        <a:t>ЦЕЛЕВОЙ ПОКАЗАТЕЛЬ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+mj-lt"/>
                        </a:rPr>
                        <a:t>ИДЕАЛЬНЫЙ ПОКАЗАТЕЛЬ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7738435"/>
                  </a:ext>
                </a:extLst>
              </a:tr>
              <a:tr h="310409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j-lt"/>
                        </a:rPr>
                        <a:t>Время ответа оператора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n-lt"/>
                        </a:rPr>
                        <a:t>60 сек.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30 сек.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30 сек.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6048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Доля непринятых вызовов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1780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Доля звонков на 1 оператора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6100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Доля сотрудников  с синдромом «выгорания»</a:t>
                      </a:r>
                    </a:p>
                    <a:p>
                      <a:pPr algn="l"/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9523153"/>
                  </a:ext>
                </a:extLst>
              </a:tr>
            </a:tbl>
          </a:graphicData>
        </a:graphic>
      </p:graphicFrame>
      <p:graphicFrame>
        <p:nvGraphicFramePr>
          <p:cNvPr id="17" name="Таблица 14">
            <a:extLst>
              <a:ext uri="{FF2B5EF4-FFF2-40B4-BE49-F238E27FC236}">
                <a16:creationId xmlns:a16="http://schemas.microsoft.com/office/drawing/2014/main" id="{80C32403-B504-EDC0-36B3-E6224B528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653896"/>
              </p:ext>
            </p:extLst>
          </p:nvPr>
        </p:nvGraphicFramePr>
        <p:xfrm>
          <a:off x="6288655" y="4377745"/>
          <a:ext cx="5259411" cy="193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071">
                  <a:extLst>
                    <a:ext uri="{9D8B030D-6E8A-4147-A177-3AD203B41FA5}">
                      <a16:colId xmlns:a16="http://schemas.microsoft.com/office/drawing/2014/main" val="2798889363"/>
                    </a:ext>
                  </a:extLst>
                </a:gridCol>
                <a:gridCol w="1902340">
                  <a:extLst>
                    <a:ext uri="{9D8B030D-6E8A-4147-A177-3AD203B41FA5}">
                      <a16:colId xmlns:a16="http://schemas.microsoft.com/office/drawing/2014/main" val="2003850212"/>
                    </a:ext>
                  </a:extLst>
                </a:gridCol>
              </a:tblGrid>
              <a:tr h="386208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Старт: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01.03.2023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781521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Диагностика и планирование: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01.03.2023-27.03.2023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751969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Внедрение: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27.03.2023-01.05.2023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707154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Завершение: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01.05.2023-30.08.2023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847631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Анализ и доработка: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30.08.2023-30.09.2023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91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47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Команда проекта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FA4D7AA6-7933-74A6-9E65-C1B856DB1CDF}"/>
              </a:ext>
            </a:extLst>
          </p:cNvPr>
          <p:cNvSpPr/>
          <p:nvPr/>
        </p:nvSpPr>
        <p:spPr>
          <a:xfrm>
            <a:off x="708804" y="1362974"/>
            <a:ext cx="10774393" cy="2066026"/>
          </a:xfrm>
          <a:prstGeom prst="roundRect">
            <a:avLst>
              <a:gd name="adj" fmla="val 9151"/>
            </a:avLst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DCB2EF-1FA1-C1C4-F5C4-391D6E1A74AA}"/>
              </a:ext>
            </a:extLst>
          </p:cNvPr>
          <p:cNvSpPr txBox="1"/>
          <p:nvPr/>
        </p:nvSpPr>
        <p:spPr>
          <a:xfrm>
            <a:off x="6803917" y="1536320"/>
            <a:ext cx="28273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+mj-lt"/>
              </a:rPr>
              <a:t>Руководитель  </a:t>
            </a:r>
          </a:p>
          <a:p>
            <a:r>
              <a:rPr lang="ru-RU" sz="1600" dirty="0">
                <a:solidFill>
                  <a:schemeClr val="accent1"/>
                </a:solidFill>
                <a:latin typeface="+mj-lt"/>
              </a:rPr>
              <a:t>рабочей группы проекта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1DEEC5F9-0E73-BF10-BB3C-AB254D020355}"/>
              </a:ext>
            </a:extLst>
          </p:cNvPr>
          <p:cNvSpPr/>
          <p:nvPr/>
        </p:nvSpPr>
        <p:spPr>
          <a:xfrm>
            <a:off x="6913904" y="2218798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7951230" y="2218798"/>
            <a:ext cx="22838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Вдовин Андрей Валерьевич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7951230" y="2698055"/>
            <a:ext cx="20940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Начальник </a:t>
            </a:r>
            <a:r>
              <a:rPr lang="ru-RU" sz="1200" dirty="0" err="1"/>
              <a:t>ОКиБМД</a:t>
            </a:r>
            <a:r>
              <a:rPr lang="ru-RU" sz="1200" dirty="0"/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6C9D406-0E4D-9C1D-59BC-C1EA2E95D18E}"/>
              </a:ext>
            </a:extLst>
          </p:cNvPr>
          <p:cNvSpPr txBox="1"/>
          <p:nvPr/>
        </p:nvSpPr>
        <p:spPr>
          <a:xfrm>
            <a:off x="1734007" y="1631454"/>
            <a:ext cx="28273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+mj-lt"/>
              </a:rPr>
              <a:t>Заказчик проекта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8CA47150-3D62-EF6B-70C2-9947C1EB014E}"/>
              </a:ext>
            </a:extLst>
          </p:cNvPr>
          <p:cNvSpPr/>
          <p:nvPr/>
        </p:nvSpPr>
        <p:spPr>
          <a:xfrm>
            <a:off x="1843994" y="2218798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1D35EF-97F9-9D64-25AE-1A245CFEB663}"/>
              </a:ext>
            </a:extLst>
          </p:cNvPr>
          <p:cNvSpPr txBox="1"/>
          <p:nvPr/>
        </p:nvSpPr>
        <p:spPr>
          <a:xfrm>
            <a:off x="592156" y="3735229"/>
            <a:ext cx="28273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/>
                </a:solidFill>
                <a:latin typeface="+mj-lt"/>
              </a:rPr>
              <a:t>Рабочая группа</a:t>
            </a: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68EA80E6-B109-1D4D-5FCB-0D51C0CA5D21}"/>
              </a:ext>
            </a:extLst>
          </p:cNvPr>
          <p:cNvSpPr/>
          <p:nvPr/>
        </p:nvSpPr>
        <p:spPr>
          <a:xfrm>
            <a:off x="1143004" y="4332474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BD13F2AF-F4DC-DD73-925E-DFD2F0F5B048}"/>
              </a:ext>
            </a:extLst>
          </p:cNvPr>
          <p:cNvSpPr/>
          <p:nvPr/>
        </p:nvSpPr>
        <p:spPr>
          <a:xfrm>
            <a:off x="4272812" y="4382115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1453B809-3D54-0125-1BAE-B0133319C3EE}"/>
              </a:ext>
            </a:extLst>
          </p:cNvPr>
          <p:cNvSpPr/>
          <p:nvPr/>
        </p:nvSpPr>
        <p:spPr>
          <a:xfrm>
            <a:off x="7031247" y="4357649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id="{D98E11FA-8AEB-01FD-D6EE-B9E7F9BC881C}"/>
              </a:ext>
            </a:extLst>
          </p:cNvPr>
          <p:cNvSpPr/>
          <p:nvPr/>
        </p:nvSpPr>
        <p:spPr>
          <a:xfrm>
            <a:off x="10161055" y="4357649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2951406" y="2153185"/>
            <a:ext cx="22838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Гамаюнов Сергей Викторович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2951406" y="2632442"/>
            <a:ext cx="20940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Главный врач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436711" y="5437597"/>
            <a:ext cx="22838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Богуш-Вишневская Е.Н.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436711" y="5969413"/>
            <a:ext cx="2094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Заведующая поликлиникой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3416998" y="5546225"/>
            <a:ext cx="2283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Беспалова О.Б.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3416998" y="5825792"/>
            <a:ext cx="20940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Администратор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6146889" y="5546933"/>
            <a:ext cx="2283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Малышева А.В.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6146888" y="5826500"/>
            <a:ext cx="24983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Руководитель службы по взаимодействию с пациентами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9244701" y="5521758"/>
            <a:ext cx="2283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>
                <a:latin typeface="+mj-lt"/>
              </a:rPr>
              <a:t>Блохин Я.Ю.</a:t>
            </a:r>
            <a:endParaRPr lang="ru-RU" sz="1600" dirty="0">
              <a:latin typeface="+mj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9244701" y="5801325"/>
            <a:ext cx="20940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Психолог</a:t>
            </a:r>
          </a:p>
        </p:txBody>
      </p:sp>
    </p:spTree>
    <p:extLst>
      <p:ext uri="{BB962C8B-B14F-4D97-AF65-F5344CB8AC3E}">
        <p14:creationId xmlns:p14="http://schemas.microsoft.com/office/powerpoint/2010/main" val="221479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Карта текущего состояния процесса</a:t>
            </a:r>
          </a:p>
        </p:txBody>
      </p:sp>
      <p:pic>
        <p:nvPicPr>
          <p:cNvPr id="6" name="Рисунок 5" descr="Центр обработки вызовов">
            <a:extLst>
              <a:ext uri="{FF2B5EF4-FFF2-40B4-BE49-F238E27FC236}">
                <a16:creationId xmlns:a16="http://schemas.microsoft.com/office/drawing/2014/main" id="{BB3373BB-893F-0C43-CBF1-189474AD1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8011" y="2735118"/>
            <a:ext cx="1387764" cy="1387764"/>
          </a:xfrm>
          <a:prstGeom prst="rect">
            <a:avLst/>
          </a:prstGeom>
        </p:spPr>
      </p:pic>
      <p:sp>
        <p:nvSpPr>
          <p:cNvPr id="7" name="Взрыв: 14 точек 6">
            <a:extLst>
              <a:ext uri="{FF2B5EF4-FFF2-40B4-BE49-F238E27FC236}">
                <a16:creationId xmlns:a16="http://schemas.microsoft.com/office/drawing/2014/main" id="{7614E74E-0313-C5F6-1084-E0CC39B65346}"/>
              </a:ext>
            </a:extLst>
          </p:cNvPr>
          <p:cNvSpPr/>
          <p:nvPr/>
        </p:nvSpPr>
        <p:spPr>
          <a:xfrm rot="1136753">
            <a:off x="3722679" y="1636877"/>
            <a:ext cx="844516" cy="682924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6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0665EF-2FE9-162C-6AA9-6F5BB7A72590}"/>
              </a:ext>
            </a:extLst>
          </p:cNvPr>
          <p:cNvSpPr txBox="1"/>
          <p:nvPr/>
        </p:nvSpPr>
        <p:spPr>
          <a:xfrm>
            <a:off x="3990382" y="1807594"/>
            <a:ext cx="199868" cy="300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5" b="1" dirty="0"/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BD7DEC-B54F-C2F1-04A1-A83331306F5D}"/>
              </a:ext>
            </a:extLst>
          </p:cNvPr>
          <p:cNvSpPr txBox="1"/>
          <p:nvPr/>
        </p:nvSpPr>
        <p:spPr>
          <a:xfrm>
            <a:off x="4655184" y="1696410"/>
            <a:ext cx="60945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Длительные поиск ответа на вопрос пациента из-за отсутствия алгоритмов общения</a:t>
            </a:r>
          </a:p>
        </p:txBody>
      </p:sp>
      <p:sp>
        <p:nvSpPr>
          <p:cNvPr id="10" name="Взрыв: 14 точек 9">
            <a:extLst>
              <a:ext uri="{FF2B5EF4-FFF2-40B4-BE49-F238E27FC236}">
                <a16:creationId xmlns:a16="http://schemas.microsoft.com/office/drawing/2014/main" id="{B1B38D24-31B7-2C41-79BA-F9849C291ECE}"/>
              </a:ext>
            </a:extLst>
          </p:cNvPr>
          <p:cNvSpPr/>
          <p:nvPr/>
        </p:nvSpPr>
        <p:spPr>
          <a:xfrm rot="1136753">
            <a:off x="3722679" y="2516360"/>
            <a:ext cx="844516" cy="682924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6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49A6DF-EDF1-1534-05A3-695E6C004B21}"/>
              </a:ext>
            </a:extLst>
          </p:cNvPr>
          <p:cNvSpPr txBox="1"/>
          <p:nvPr/>
        </p:nvSpPr>
        <p:spPr>
          <a:xfrm>
            <a:off x="3990382" y="2687077"/>
            <a:ext cx="199868" cy="300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5" b="1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9AC23F-24FE-3C41-65E9-EF44553491E4}"/>
              </a:ext>
            </a:extLst>
          </p:cNvPr>
          <p:cNvSpPr txBox="1"/>
          <p:nvPr/>
        </p:nvSpPr>
        <p:spPr>
          <a:xfrm>
            <a:off x="4655184" y="2575893"/>
            <a:ext cx="6094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Длительное время ожидания пациентом ответа оператора</a:t>
            </a:r>
          </a:p>
        </p:txBody>
      </p:sp>
      <p:sp>
        <p:nvSpPr>
          <p:cNvPr id="13" name="Взрыв: 14 точек 12">
            <a:extLst>
              <a:ext uri="{FF2B5EF4-FFF2-40B4-BE49-F238E27FC236}">
                <a16:creationId xmlns:a16="http://schemas.microsoft.com/office/drawing/2014/main" id="{713F169B-9D23-A21D-0B19-49FAE7FA6C54}"/>
              </a:ext>
            </a:extLst>
          </p:cNvPr>
          <p:cNvSpPr/>
          <p:nvPr/>
        </p:nvSpPr>
        <p:spPr>
          <a:xfrm rot="1136753">
            <a:off x="3722679" y="3353003"/>
            <a:ext cx="844516" cy="682924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6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959417-4FD1-6DD3-1FFE-7ECAC6BCDBAF}"/>
              </a:ext>
            </a:extLst>
          </p:cNvPr>
          <p:cNvSpPr txBox="1"/>
          <p:nvPr/>
        </p:nvSpPr>
        <p:spPr>
          <a:xfrm>
            <a:off x="3990382" y="3523720"/>
            <a:ext cx="199868" cy="300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5" b="1" dirty="0"/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4992FE-A931-F4E9-55C0-00E04CCF4144}"/>
              </a:ext>
            </a:extLst>
          </p:cNvPr>
          <p:cNvSpPr txBox="1"/>
          <p:nvPr/>
        </p:nvSpPr>
        <p:spPr>
          <a:xfrm>
            <a:off x="4655184" y="3412536"/>
            <a:ext cx="60945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Большое количество непринятых вызовов из-за неравномерно распределенной нагрузки на операторов</a:t>
            </a:r>
          </a:p>
        </p:txBody>
      </p:sp>
      <p:sp>
        <p:nvSpPr>
          <p:cNvPr id="16" name="Взрыв: 14 точек 15">
            <a:extLst>
              <a:ext uri="{FF2B5EF4-FFF2-40B4-BE49-F238E27FC236}">
                <a16:creationId xmlns:a16="http://schemas.microsoft.com/office/drawing/2014/main" id="{853A952E-85E1-DBEE-C0DE-FF49DEF8EF44}"/>
              </a:ext>
            </a:extLst>
          </p:cNvPr>
          <p:cNvSpPr/>
          <p:nvPr/>
        </p:nvSpPr>
        <p:spPr>
          <a:xfrm rot="1136753">
            <a:off x="3722679" y="4181158"/>
            <a:ext cx="844516" cy="682924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6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244ED9-9D7E-3920-4970-341018F8612D}"/>
              </a:ext>
            </a:extLst>
          </p:cNvPr>
          <p:cNvSpPr txBox="1"/>
          <p:nvPr/>
        </p:nvSpPr>
        <p:spPr>
          <a:xfrm>
            <a:off x="3990382" y="4351875"/>
            <a:ext cx="199868" cy="300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5" b="1" dirty="0"/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8CF711F-5687-19B4-AE0A-3AFEFE89ABC7}"/>
              </a:ext>
            </a:extLst>
          </p:cNvPr>
          <p:cNvSpPr txBox="1"/>
          <p:nvPr/>
        </p:nvSpPr>
        <p:spPr>
          <a:xfrm>
            <a:off x="4655184" y="4240691"/>
            <a:ext cx="60945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Увеличение числа сотрудников, поверженных синдрому «профессионального выгорания»</a:t>
            </a:r>
          </a:p>
        </p:txBody>
      </p:sp>
      <p:sp>
        <p:nvSpPr>
          <p:cNvPr id="19" name="Взрыв: 14 точек 18">
            <a:extLst>
              <a:ext uri="{FF2B5EF4-FFF2-40B4-BE49-F238E27FC236}">
                <a16:creationId xmlns:a16="http://schemas.microsoft.com/office/drawing/2014/main" id="{74BABFA7-3AD1-ACC8-E007-5CBFDA9937EE}"/>
              </a:ext>
            </a:extLst>
          </p:cNvPr>
          <p:cNvSpPr/>
          <p:nvPr/>
        </p:nvSpPr>
        <p:spPr>
          <a:xfrm rot="1136753">
            <a:off x="3722679" y="5009313"/>
            <a:ext cx="844516" cy="682924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6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9E9B78-D107-4D5B-184C-6B07565CF9EC}"/>
              </a:ext>
            </a:extLst>
          </p:cNvPr>
          <p:cNvSpPr txBox="1"/>
          <p:nvPr/>
        </p:nvSpPr>
        <p:spPr>
          <a:xfrm>
            <a:off x="3990382" y="5180030"/>
            <a:ext cx="199868" cy="300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5" b="1" dirty="0"/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CBB072-65A1-B706-4073-FB6C5F26F842}"/>
              </a:ext>
            </a:extLst>
          </p:cNvPr>
          <p:cNvSpPr txBox="1"/>
          <p:nvPr/>
        </p:nvSpPr>
        <p:spPr>
          <a:xfrm>
            <a:off x="4655184" y="5068846"/>
            <a:ext cx="6094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Наличие «дублирующей» горячей линии</a:t>
            </a:r>
          </a:p>
        </p:txBody>
      </p:sp>
    </p:spTree>
    <p:extLst>
      <p:ext uri="{BB962C8B-B14F-4D97-AF65-F5344CB8AC3E}">
        <p14:creationId xmlns:p14="http://schemas.microsoft.com/office/powerpoint/2010/main" val="690229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блако 23">
            <a:extLst>
              <a:ext uri="{FF2B5EF4-FFF2-40B4-BE49-F238E27FC236}">
                <a16:creationId xmlns:a16="http://schemas.microsoft.com/office/drawing/2014/main" id="{C44263A4-4E28-E3ED-51A6-564EA73BD585}"/>
              </a:ext>
            </a:extLst>
          </p:cNvPr>
          <p:cNvSpPr/>
          <p:nvPr/>
        </p:nvSpPr>
        <p:spPr>
          <a:xfrm rot="20498605" flipH="1">
            <a:off x="3733163" y="5064334"/>
            <a:ext cx="708185" cy="532243"/>
          </a:xfrm>
          <a:prstGeom prst="clou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блако 22">
            <a:extLst>
              <a:ext uri="{FF2B5EF4-FFF2-40B4-BE49-F238E27FC236}">
                <a16:creationId xmlns:a16="http://schemas.microsoft.com/office/drawing/2014/main" id="{F802C382-F121-9F69-99D5-E9F2EE8BE164}"/>
              </a:ext>
            </a:extLst>
          </p:cNvPr>
          <p:cNvSpPr/>
          <p:nvPr/>
        </p:nvSpPr>
        <p:spPr>
          <a:xfrm rot="20498605" flipH="1">
            <a:off x="3733164" y="4248345"/>
            <a:ext cx="708185" cy="532243"/>
          </a:xfrm>
          <a:prstGeom prst="clou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блако 21">
            <a:extLst>
              <a:ext uri="{FF2B5EF4-FFF2-40B4-BE49-F238E27FC236}">
                <a16:creationId xmlns:a16="http://schemas.microsoft.com/office/drawing/2014/main" id="{9D887464-35E6-43F4-616E-CCB12713E643}"/>
              </a:ext>
            </a:extLst>
          </p:cNvPr>
          <p:cNvSpPr/>
          <p:nvPr/>
        </p:nvSpPr>
        <p:spPr>
          <a:xfrm rot="20498605" flipH="1">
            <a:off x="3736223" y="3408024"/>
            <a:ext cx="708185" cy="532243"/>
          </a:xfrm>
          <a:prstGeom prst="clou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блако 20">
            <a:extLst>
              <a:ext uri="{FF2B5EF4-FFF2-40B4-BE49-F238E27FC236}">
                <a16:creationId xmlns:a16="http://schemas.microsoft.com/office/drawing/2014/main" id="{47A4EA78-9545-6D5E-BE4C-5CD440E3646E}"/>
              </a:ext>
            </a:extLst>
          </p:cNvPr>
          <p:cNvSpPr/>
          <p:nvPr/>
        </p:nvSpPr>
        <p:spPr>
          <a:xfrm rot="20498605" flipH="1">
            <a:off x="3736223" y="2571382"/>
            <a:ext cx="708185" cy="532243"/>
          </a:xfrm>
          <a:prstGeom prst="clou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лако 19">
            <a:extLst>
              <a:ext uri="{FF2B5EF4-FFF2-40B4-BE49-F238E27FC236}">
                <a16:creationId xmlns:a16="http://schemas.microsoft.com/office/drawing/2014/main" id="{C7C78072-D735-303C-0F4F-29B08775D371}"/>
              </a:ext>
            </a:extLst>
          </p:cNvPr>
          <p:cNvSpPr/>
          <p:nvPr/>
        </p:nvSpPr>
        <p:spPr>
          <a:xfrm rot="20498605" flipH="1">
            <a:off x="3736223" y="1713318"/>
            <a:ext cx="708185" cy="532243"/>
          </a:xfrm>
          <a:prstGeom prst="clou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Карта целевого состояния процесса</a:t>
            </a:r>
          </a:p>
        </p:txBody>
      </p:sp>
      <p:pic>
        <p:nvPicPr>
          <p:cNvPr id="2" name="Рисунок 1" descr="Центр обработки вызовов">
            <a:extLst>
              <a:ext uri="{FF2B5EF4-FFF2-40B4-BE49-F238E27FC236}">
                <a16:creationId xmlns:a16="http://schemas.microsoft.com/office/drawing/2014/main" id="{2E60D66C-F793-02D0-67B6-245F4548B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8011" y="2735118"/>
            <a:ext cx="1387764" cy="13877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A6C642-98E1-70B6-2017-181CCE43CEA0}"/>
              </a:ext>
            </a:extLst>
          </p:cNvPr>
          <p:cNvSpPr txBox="1"/>
          <p:nvPr/>
        </p:nvSpPr>
        <p:spPr>
          <a:xfrm>
            <a:off x="3990382" y="1807594"/>
            <a:ext cx="199868" cy="300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5" b="1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15620C-9749-34AA-AE1B-60F8491D10A1}"/>
              </a:ext>
            </a:extLst>
          </p:cNvPr>
          <p:cNvSpPr txBox="1"/>
          <p:nvPr/>
        </p:nvSpPr>
        <p:spPr>
          <a:xfrm>
            <a:off x="4655184" y="1696410"/>
            <a:ext cx="6094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Внедрение стандартов общения операторов с пациентами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1167F4-FA6B-338E-4444-03426E97D473}"/>
              </a:ext>
            </a:extLst>
          </p:cNvPr>
          <p:cNvSpPr txBox="1"/>
          <p:nvPr/>
        </p:nvSpPr>
        <p:spPr>
          <a:xfrm>
            <a:off x="3990382" y="2687077"/>
            <a:ext cx="199868" cy="300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5" b="1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6425E0-23BF-C16B-9B7F-F271F4DCB1D5}"/>
              </a:ext>
            </a:extLst>
          </p:cNvPr>
          <p:cNvSpPr txBox="1"/>
          <p:nvPr/>
        </p:nvSpPr>
        <p:spPr>
          <a:xfrm>
            <a:off x="4655184" y="2575893"/>
            <a:ext cx="6094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Сокращение времени ожидания пациентом ответа оператора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427A8B-DB18-410C-C437-92D4E222DC18}"/>
              </a:ext>
            </a:extLst>
          </p:cNvPr>
          <p:cNvSpPr txBox="1"/>
          <p:nvPr/>
        </p:nvSpPr>
        <p:spPr>
          <a:xfrm>
            <a:off x="3990382" y="3523720"/>
            <a:ext cx="199868" cy="300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5" b="1" dirty="0"/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C1C3AB-C51E-80A4-32E5-9A5A57D680CC}"/>
              </a:ext>
            </a:extLst>
          </p:cNvPr>
          <p:cNvSpPr txBox="1"/>
          <p:nvPr/>
        </p:nvSpPr>
        <p:spPr>
          <a:xfrm>
            <a:off x="4655184" y="3412536"/>
            <a:ext cx="60945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Снижение доли непринятых вызовов путем равномерного распределения нагрузки на операторов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6848DF-A3FA-1253-6DD1-9278FC32156E}"/>
              </a:ext>
            </a:extLst>
          </p:cNvPr>
          <p:cNvSpPr txBox="1"/>
          <p:nvPr/>
        </p:nvSpPr>
        <p:spPr>
          <a:xfrm>
            <a:off x="3990382" y="4351875"/>
            <a:ext cx="199868" cy="300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5" b="1" dirty="0"/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D97FF4-B75C-0FCC-3709-F5205B512A4C}"/>
              </a:ext>
            </a:extLst>
          </p:cNvPr>
          <p:cNvSpPr txBox="1"/>
          <p:nvPr/>
        </p:nvSpPr>
        <p:spPr>
          <a:xfrm>
            <a:off x="4655184" y="4240691"/>
            <a:ext cx="60945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Уменьшения числа сотрудников, поверженных синдрому «профессионального выгорания», с помощью бесед с психологом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71615E-AA71-7FAA-0310-5674C60F75EB}"/>
              </a:ext>
            </a:extLst>
          </p:cNvPr>
          <p:cNvSpPr txBox="1"/>
          <p:nvPr/>
        </p:nvSpPr>
        <p:spPr>
          <a:xfrm>
            <a:off x="3990382" y="5180030"/>
            <a:ext cx="199868" cy="300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5" b="1" dirty="0"/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C2790D-DCB8-AE7E-9678-B90F0D9631AE}"/>
              </a:ext>
            </a:extLst>
          </p:cNvPr>
          <p:cNvSpPr txBox="1"/>
          <p:nvPr/>
        </p:nvSpPr>
        <p:spPr>
          <a:xfrm>
            <a:off x="4655184" y="5068846"/>
            <a:ext cx="6094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Прекращение работы «дублирующей» горячей линии</a:t>
            </a:r>
          </a:p>
        </p:txBody>
      </p:sp>
    </p:spTree>
    <p:extLst>
      <p:ext uri="{BB962C8B-B14F-4D97-AF65-F5344CB8AC3E}">
        <p14:creationId xmlns:p14="http://schemas.microsoft.com/office/powerpoint/2010/main" val="70060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Календарный план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63F88D4-8CBB-BA9F-11B9-4191FF43C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268726"/>
              </p:ext>
            </p:extLst>
          </p:nvPr>
        </p:nvGraphicFramePr>
        <p:xfrm>
          <a:off x="719059" y="1265546"/>
          <a:ext cx="10764000" cy="5482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950897217"/>
                    </a:ext>
                  </a:extLst>
                </a:gridCol>
                <a:gridCol w="3816000">
                  <a:extLst>
                    <a:ext uri="{9D8B030D-6E8A-4147-A177-3AD203B41FA5}">
                      <a16:colId xmlns:a16="http://schemas.microsoft.com/office/drawing/2014/main" val="3036318531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838459282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21454192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73334336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№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Мероприятие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Ответственный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Срок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Результат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40704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</a:rPr>
                        <a:t>Подготовка пакета документов по реализации проекта по улучшению.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Вдовин. А.В.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01.03.23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Утвержден Приказ проекта.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Утвержден Паспорт проекта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Утверждены остальные документы.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00582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</a:rPr>
                        <a:t>Разработка алгоритмов общения операторов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Call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</a:rPr>
                        <a:t>-центра с пациентами.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Малышева А.В.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Беспалова О.Б.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15.03.23</a:t>
                      </a:r>
                      <a:endParaRPr lang="ru-RU" sz="1200" dirty="0"/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Утверждены алгоритмы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общения операторов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Call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-центра с пациентами.</a:t>
                      </a:r>
                      <a:endParaRPr lang="ru-RU" sz="1200" dirty="0"/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875594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</a:rPr>
                        <a:t>Проведение обучения операторов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Call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-центра алгоритмам общения с пациентами.</a:t>
                      </a:r>
                      <a:endParaRPr lang="ru-RU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Богуш-Вишневская Е.Н.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Малышева А.В.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13.06.23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Снижение времени дозвона.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Сокращение доли непринятых вызовов.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Повышение качества оказания помощи пациентам.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4447689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новых рабочих условий для работы сотрудников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Call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-центра.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Вдовин. А.В.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Богуш-Вишневская Е.Н.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31.07.23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Созданы комфортные условия для работы.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Закуплено и установлено новое оборудование.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563474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</a:rPr>
                        <a:t>Проведение работы с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операторами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Call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-центра на предмет «профессионального выгорания».</a:t>
                      </a:r>
                      <a:endParaRPr lang="ru-RU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Блохин Я.Ю.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31.08.23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Снижение доли сотрудников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Call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-центра</a:t>
                      </a:r>
                      <a:r>
                        <a:rPr lang="ru-RU" sz="1200" dirty="0"/>
                        <a:t>, подверженных синдрому «выгорания».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913128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</a:rPr>
                        <a:t>Завершение реализации проекта.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Вдовин. А.В.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30.09.23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Достигнуты поставленные цели и задачи.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9344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99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Конечные результаты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1AFC6DD-E610-08ED-10A3-31D949A58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45060"/>
              </p:ext>
            </p:extLst>
          </p:nvPr>
        </p:nvGraphicFramePr>
        <p:xfrm>
          <a:off x="701964" y="1272980"/>
          <a:ext cx="10757397" cy="5024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2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500"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ЦЕЛЕВЫЕ ПОКАЗАТЕЛИ</a:t>
                      </a: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БЫЛО</a:t>
                      </a: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СТАЛО</a:t>
                      </a: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300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Время ответа оператора на звонок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60 сек.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30 сек.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300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Доля непринятых вызовов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40%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15%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300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Доля звонков на 1 оператора от общего количества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35%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20%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300">
                <a:tc>
                  <a:txBody>
                    <a:bodyPr/>
                    <a:lstStyle/>
                    <a:p>
                      <a:r>
                        <a:rPr lang="ru-RU" sz="1600" dirty="0"/>
                        <a:t>Доля сотрудников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Call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-центра</a:t>
                      </a:r>
                      <a:r>
                        <a:rPr lang="ru-RU" sz="1600" dirty="0"/>
                        <a:t>, подверженных синдрому «выгорания»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75%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10%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8300">
                <a:tc>
                  <a:txBody>
                    <a:bodyPr/>
                    <a:lstStyle/>
                    <a:p>
                      <a:endParaRPr lang="ru-RU" sz="1600" dirty="0">
                        <a:latin typeface="+mj-lt"/>
                      </a:endParaRP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/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/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8300">
                <a:tc>
                  <a:txBody>
                    <a:bodyPr/>
                    <a:lstStyle/>
                    <a:p>
                      <a:endParaRPr lang="ru-RU" sz="1600" dirty="0">
                        <a:latin typeface="+mj-lt"/>
                      </a:endParaRP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/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/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227909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презентации КУПНО">
  <a:themeElements>
    <a:clrScheme name="Другая 38">
      <a:dk1>
        <a:srgbClr val="181818"/>
      </a:dk1>
      <a:lt1>
        <a:srgbClr val="FFFFFF"/>
      </a:lt1>
      <a:dk2>
        <a:srgbClr val="515151"/>
      </a:dk2>
      <a:lt2>
        <a:srgbClr val="F2F2F2"/>
      </a:lt2>
      <a:accent1>
        <a:srgbClr val="D58055"/>
      </a:accent1>
      <a:accent2>
        <a:srgbClr val="724741"/>
      </a:accent2>
      <a:accent3>
        <a:srgbClr val="FFC000"/>
      </a:accent3>
      <a:accent4>
        <a:srgbClr val="92D050"/>
      </a:accent4>
      <a:accent5>
        <a:srgbClr val="F4E4DD"/>
      </a:accent5>
      <a:accent6>
        <a:srgbClr val="B5B5B5"/>
      </a:accent6>
      <a:hlink>
        <a:srgbClr val="6B7C9B"/>
      </a:hlink>
      <a:folHlink>
        <a:srgbClr val="797979"/>
      </a:folHlink>
    </a:clrScheme>
    <a:fontScheme name="Другая 33">
      <a:majorFont>
        <a:latin typeface="proxima nova semibold"/>
        <a:ea typeface=""/>
        <a:cs typeface=""/>
      </a:majorFont>
      <a:minorFont>
        <a:latin typeface="proxima nova rg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презентации КУПНО.potx" id="{2EB7683F-6B04-4719-91FE-54490530F976}" vid="{25A7A602-ABF5-4AE9-ABC4-581FA200E3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КУПНО</Template>
  <TotalTime>5989</TotalTime>
  <Words>604</Words>
  <Application>Microsoft Office PowerPoint</Application>
  <PresentationFormat>Широкоэкранный</PresentationFormat>
  <Paragraphs>159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proxima nova rg</vt:lpstr>
      <vt:lpstr>Proxima Nova semibold</vt:lpstr>
      <vt:lpstr>Proxima Nova semibold</vt:lpstr>
      <vt:lpstr>Wingdings</vt:lpstr>
      <vt:lpstr>Шаблон презентации КУПНО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Ksenia</dc:creator>
  <cp:lastModifiedBy>Ксения Лямцева</cp:lastModifiedBy>
  <cp:revision>418</cp:revision>
  <dcterms:created xsi:type="dcterms:W3CDTF">2020-06-24T08:00:02Z</dcterms:created>
  <dcterms:modified xsi:type="dcterms:W3CDTF">2023-11-27T12:19:38Z</dcterms:modified>
</cp:coreProperties>
</file>