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553" r:id="rId3"/>
    <p:sldId id="337" r:id="rId4"/>
    <p:sldId id="338" r:id="rId5"/>
    <p:sldId id="339" r:id="rId6"/>
    <p:sldId id="340" r:id="rId7"/>
    <p:sldId id="343" r:id="rId8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A47E24-09DF-44A4-950A-A13058FA395F}">
          <p14:sldIdLst>
            <p14:sldId id="319"/>
            <p14:sldId id="553"/>
            <p14:sldId id="337"/>
            <p14:sldId id="338"/>
            <p14:sldId id="339"/>
            <p14:sldId id="340"/>
            <p14:sldId id="343"/>
          </p14:sldIdLst>
        </p14:section>
        <p14:section name="Обучающий блок" id="{FA14B657-AFD1-4309-8039-C787531C5A8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102">
          <p15:clr>
            <a:srgbClr val="A4A3A4"/>
          </p15:clr>
        </p15:guide>
        <p15:guide id="4" orient="horz" pos="4126">
          <p15:clr>
            <a:srgbClr val="A4A3A4"/>
          </p15:clr>
        </p15:guide>
        <p15:guide id="5" pos="3855">
          <p15:clr>
            <a:srgbClr val="A4A3A4"/>
          </p15:clr>
        </p15:guide>
        <p15:guide id="6" pos="6760">
          <p15:clr>
            <a:srgbClr val="A4A3A4"/>
          </p15:clr>
        </p15:guide>
        <p15:guide id="7" pos="3622">
          <p15:clr>
            <a:srgbClr val="A4A3A4"/>
          </p15:clr>
        </p15:guide>
        <p15:guide id="8" pos="40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сения Кузнецова" initials="К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347"/>
    <a:srgbClr val="000000"/>
    <a:srgbClr val="0C6AB0"/>
    <a:srgbClr val="FFBE9D"/>
    <a:srgbClr val="F4DFD5"/>
    <a:srgbClr val="E9BFAC"/>
    <a:srgbClr val="DE9F8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86395" autoAdjust="0"/>
  </p:normalViewPr>
  <p:slideViewPr>
    <p:cSldViewPr snapToGrid="0">
      <p:cViewPr varScale="1">
        <p:scale>
          <a:sx n="73" d="100"/>
          <a:sy n="73" d="100"/>
        </p:scale>
        <p:origin x="54" y="90"/>
      </p:cViewPr>
      <p:guideLst>
        <p:guide orient="horz" pos="2160"/>
        <p:guide pos="3840"/>
        <p:guide orient="horz" pos="1102"/>
        <p:guide orient="horz" pos="4126"/>
        <p:guide pos="3855"/>
        <p:guide pos="6760"/>
        <p:guide pos="3622"/>
        <p:guide pos="4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5T12:44:59.154" idx="4">
    <p:pos x="7680" y="0"/>
    <p:text>Разместите тематическое фото при желании. Однако не ограничивайтесь композицией этого слайда. Вы можете разместить фото на фон, совсем убрать фото, использовать графику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093F709-3614-45F7-AB17-FCB5E9A400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012BFE-B846-45C0-9ACD-01394A7D12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0036E-F505-4872-B748-DD9CACC9E92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FC896B-CB67-4CEA-9DC1-58698745C5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A7EF0E-32AF-4E05-8C29-418962581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925B0-495E-48F9-B4D1-29829B6F3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906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77BF6-1108-422D-9D87-0C04493D7C1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D7BD2-C27B-45E5-A3B4-C60588164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744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45806-1E2E-4758-AEBB-286A486A1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7CE4AA-5AC7-4764-86F8-DF8DBE48D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C7BC13-9D47-4856-8C35-0A4B6F4F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5AE59-D9A1-4FFE-80EB-F41A5198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C41507-3679-4FFD-8715-2DB97538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4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EB504-F21A-4CDC-9AA7-749357B7F9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4913" y="1254642"/>
            <a:ext cx="11177187" cy="5101708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график, таблица, видео</a:t>
            </a:r>
          </a:p>
          <a:p>
            <a:pPr lvl="0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39A955-9898-B91A-B6F2-17E46B0FC0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3543" y="285702"/>
            <a:ext cx="1138557" cy="4048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750E6E-BD31-B7D3-84DB-FA4229CB52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61392" y="311798"/>
            <a:ext cx="1231964" cy="3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2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Слайд переби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F7EDB-CC5D-4B80-9EAB-5F1FE5B8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45304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33AC4D-E169-4DD4-9EA1-08EEBBF10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561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515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1FA2A1-BE10-4767-9DDC-2E0466517DD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913" y="1263909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800100" indent="-342900"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Wingdings" panose="05000000000000000000" pitchFamily="2" charset="2"/>
              <a:buChar char="§"/>
              <a:defRPr/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53DB6B-5615-4060-A638-37DFA243D9A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838913" y="1263908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599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F80195CE-5715-42AD-A0B2-3AB1F14B4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914" y="2059536"/>
            <a:ext cx="4588081" cy="42968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CDCFAE6-8CF4-43FE-A942-1C1DC17470B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300330" y="512747"/>
            <a:ext cx="6262130" cy="5843603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 txBox="1">
            <a:spLocks/>
          </p:cNvSpPr>
          <p:nvPr userDrawn="1"/>
        </p:nvSpPr>
        <p:spPr>
          <a:xfrm>
            <a:off x="504914" y="365126"/>
            <a:ext cx="4588082" cy="1694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3624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912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912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10285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0121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15494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15330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1865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983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35B0B-D621-420D-A76D-563F118D5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459" y="365125"/>
            <a:ext cx="11168641" cy="703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E60053-EE2F-4188-B595-68CCA21C5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459" y="1222049"/>
            <a:ext cx="11168641" cy="4954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B29A96-87E0-4152-ACF4-34571F8D7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7BE590-B8EE-4529-9BAC-4A992742B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80AE11-5358-4161-B1C2-C4DAB59E8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0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8" r:id="rId6"/>
    <p:sldLayoutId id="2147483659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5BC931CB-C805-4F51-B80C-AC2D8324B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939" y="0"/>
            <a:ext cx="52250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средней длины"/>
          <p:cNvSpPr txBox="1"/>
          <p:nvPr/>
        </p:nvSpPr>
        <p:spPr>
          <a:xfrm>
            <a:off x="663156" y="1852142"/>
            <a:ext cx="6076576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>
                <a:latin typeface="+mn-lt"/>
                <a:ea typeface="+mn-ea"/>
                <a:cs typeface="+mn-cs"/>
                <a:sym typeface="Gramatika Medium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4000" dirty="0">
                <a:latin typeface="Proxima Nova semibold" panose="02000506030000020004" pitchFamily="2" charset="0"/>
              </a:rPr>
              <a:t>Работа кабинета забора крови (процедурный кабинет)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3156" y="4554341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/>
              <a:t>Министерство здравоохранения Нижегородской области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7E008D-0CA5-7B9C-035A-F2B4B69571BF}"/>
              </a:ext>
            </a:extLst>
          </p:cNvPr>
          <p:cNvSpPr/>
          <p:nvPr/>
        </p:nvSpPr>
        <p:spPr>
          <a:xfrm>
            <a:off x="663156" y="6008892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2023 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099E800-8E8D-9522-1492-68C5F48913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8725" y="581439"/>
            <a:ext cx="1314361" cy="37970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64119CD-DF8D-F3CA-0E3B-7FC280A8D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606" y="367988"/>
            <a:ext cx="673094" cy="67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3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Паспорт проекта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A7B9F93-9BD9-6CDA-A164-4323FE2433AB}"/>
              </a:ext>
            </a:extLst>
          </p:cNvPr>
          <p:cNvCxnSpPr/>
          <p:nvPr/>
        </p:nvCxnSpPr>
        <p:spPr>
          <a:xfrm>
            <a:off x="6070122" y="1276709"/>
            <a:ext cx="0" cy="503782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6D9A2A2-E078-F8EF-C020-8EB33854D4B9}"/>
              </a:ext>
            </a:extLst>
          </p:cNvPr>
          <p:cNvCxnSpPr>
            <a:cxnSpLocks/>
          </p:cNvCxnSpPr>
          <p:nvPr/>
        </p:nvCxnSpPr>
        <p:spPr>
          <a:xfrm>
            <a:off x="638259" y="3792747"/>
            <a:ext cx="10915482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DAE710-946C-EE1A-9DB1-781CF17CB48E}"/>
              </a:ext>
            </a:extLst>
          </p:cNvPr>
          <p:cNvSpPr txBox="1"/>
          <p:nvPr/>
        </p:nvSpPr>
        <p:spPr>
          <a:xfrm>
            <a:off x="592156" y="1270958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ХАРАКТЕРИСТИКА ПРОЕКТА</a:t>
            </a:r>
            <a:endParaRPr lang="ru-RU" sz="18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21CFBB-AAFF-3096-AA86-C9FB78A2E963}"/>
              </a:ext>
            </a:extLst>
          </p:cNvPr>
          <p:cNvSpPr txBox="1"/>
          <p:nvPr/>
        </p:nvSpPr>
        <p:spPr>
          <a:xfrm>
            <a:off x="6182073" y="1270958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ОБОСНОВАНИЕ ПРОЕКТА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AB3B9D-2368-FF0A-C8F4-F7C656DE02C2}"/>
              </a:ext>
            </a:extLst>
          </p:cNvPr>
          <p:cNvSpPr txBox="1"/>
          <p:nvPr/>
        </p:nvSpPr>
        <p:spPr>
          <a:xfrm>
            <a:off x="592156" y="3902127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ЦЕЛЕВЫЕ ПОКАЗАТЕЛИ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3475B1-7D94-641B-0A50-2808A3281BF3}"/>
              </a:ext>
            </a:extLst>
          </p:cNvPr>
          <p:cNvSpPr txBox="1"/>
          <p:nvPr/>
        </p:nvSpPr>
        <p:spPr>
          <a:xfrm>
            <a:off x="6182073" y="3902127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ПЛАН КОНТРОЛЬНЫХ СОБЫТИЙ</a:t>
            </a: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FA0AEE39-7AFE-75A4-4F86-E6DA945CE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092681"/>
              </p:ext>
            </p:extLst>
          </p:nvPr>
        </p:nvGraphicFramePr>
        <p:xfrm>
          <a:off x="638259" y="1718040"/>
          <a:ext cx="5426192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6192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</a:tblGrid>
              <a:tr h="399174">
                <a:tc>
                  <a:txBody>
                    <a:bodyPr/>
                    <a:lstStyle/>
                    <a:p>
                      <a:pPr defTabSz="2774950">
                        <a:tabLst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проекта: главный врач ГБУЗ НО «НОКВД»</a:t>
                      </a:r>
                    </a:p>
                    <a:p>
                      <a:pPr defTabSz="2774950">
                        <a:tabLst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Евстафьев В.И.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399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Периметр проекта: ГБУЗ НО «НОКВД» (г. Дзержинск,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ул. Октябрьская, д. 32)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166323">
                <a:tc>
                  <a:txBody>
                    <a:bodyPr/>
                    <a:lstStyle/>
                    <a:p>
                      <a:pPr defTabSz="2774950">
                        <a:tabLst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Владелец проекта: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главный врач ГБУЗ НО «НОКВД»</a:t>
                      </a:r>
                    </a:p>
                    <a:p>
                      <a:pPr defTabSz="2774950">
                        <a:tabLst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Евстафьев В.И.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166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Руководитель проекта: старшая м/с Никитина Н.И.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  <a:tr h="216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Финансирование: в рамках текущего финансирования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91517"/>
                  </a:ext>
                </a:extLst>
              </a:tr>
            </a:tbl>
          </a:graphicData>
        </a:graphic>
      </p:graphicFrame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id="{48B5F72A-953D-76B7-9A85-18D3D1FE5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616004"/>
              </p:ext>
            </p:extLst>
          </p:nvPr>
        </p:nvGraphicFramePr>
        <p:xfrm>
          <a:off x="6288656" y="1718039"/>
          <a:ext cx="5259414" cy="234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138">
                  <a:extLst>
                    <a:ext uri="{9D8B030D-6E8A-4147-A177-3AD203B41FA5}">
                      <a16:colId xmlns:a16="http://schemas.microsoft.com/office/drawing/2014/main" val="2943535780"/>
                    </a:ext>
                  </a:extLst>
                </a:gridCol>
                <a:gridCol w="1753138">
                  <a:extLst>
                    <a:ext uri="{9D8B030D-6E8A-4147-A177-3AD203B41FA5}">
                      <a16:colId xmlns:a16="http://schemas.microsoft.com/office/drawing/2014/main" val="2410222918"/>
                    </a:ext>
                  </a:extLst>
                </a:gridCol>
                <a:gridCol w="1753138">
                  <a:extLst>
                    <a:ext uri="{9D8B030D-6E8A-4147-A177-3AD203B41FA5}">
                      <a16:colId xmlns:a16="http://schemas.microsoft.com/office/drawing/2014/main" val="7709791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11976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Длительное время ожидания процедуры.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Длительное время проведения процедуры.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Неравномерная загрузка процедурного кабинета.</a:t>
                      </a:r>
                    </a:p>
                    <a:p>
                      <a:pPr marL="180975" indent="-180975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Отсутствие оснащения процедурного кабинета.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Отсутствие организации предварительной записи.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Сокращение сроков ожидания.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Повышение удовлетворенности пациентов.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Оптимизация рабочего пространства.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Сокращение всех видов потерь.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973510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0A163B18-E6AB-B173-CB3A-E3352FE59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931830"/>
              </p:ext>
            </p:extLst>
          </p:nvPr>
        </p:nvGraphicFramePr>
        <p:xfrm>
          <a:off x="638258" y="4419172"/>
          <a:ext cx="5111999" cy="1936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269">
                  <a:extLst>
                    <a:ext uri="{9D8B030D-6E8A-4147-A177-3AD203B41FA5}">
                      <a16:colId xmlns:a16="http://schemas.microsoft.com/office/drawing/2014/main" val="503496546"/>
                    </a:ext>
                  </a:extLst>
                </a:gridCol>
                <a:gridCol w="1043709">
                  <a:extLst>
                    <a:ext uri="{9D8B030D-6E8A-4147-A177-3AD203B41FA5}">
                      <a16:colId xmlns:a16="http://schemas.microsoft.com/office/drawing/2014/main" val="2401293911"/>
                    </a:ext>
                  </a:extLst>
                </a:gridCol>
                <a:gridCol w="1099128">
                  <a:extLst>
                    <a:ext uri="{9D8B030D-6E8A-4147-A177-3AD203B41FA5}">
                      <a16:colId xmlns:a16="http://schemas.microsoft.com/office/drawing/2014/main" val="2877287445"/>
                    </a:ext>
                  </a:extLst>
                </a:gridCol>
                <a:gridCol w="1085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936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ЦЕЛИ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ТЕКУЩИЙ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ЦЕЛЕВОЙ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ИДЕАЛЬНЫЙ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7738435"/>
                  </a:ext>
                </a:extLst>
              </a:tr>
              <a:tr h="310409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Сократить ВПП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n-lt"/>
                        </a:rPr>
                        <a:t>20 мин.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10 мин.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10 мин.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6048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Сократить время ожидания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10 мин.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 мин.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 мин.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1780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Снизить кол-во пациентов в очереди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5 чел.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 чел.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 чел.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6100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523153"/>
                  </a:ext>
                </a:extLst>
              </a:tr>
            </a:tbl>
          </a:graphicData>
        </a:graphic>
      </p:graphicFrame>
      <p:graphicFrame>
        <p:nvGraphicFramePr>
          <p:cNvPr id="17" name="Таблица 14">
            <a:extLst>
              <a:ext uri="{FF2B5EF4-FFF2-40B4-BE49-F238E27FC236}">
                <a16:creationId xmlns:a16="http://schemas.microsoft.com/office/drawing/2014/main" id="{80C32403-B504-EDC0-36B3-E6224B528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98666"/>
              </p:ext>
            </p:extLst>
          </p:nvPr>
        </p:nvGraphicFramePr>
        <p:xfrm>
          <a:off x="6288655" y="4377745"/>
          <a:ext cx="5259411" cy="193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071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  <a:gridCol w="1902340">
                  <a:extLst>
                    <a:ext uri="{9D8B030D-6E8A-4147-A177-3AD203B41FA5}">
                      <a16:colId xmlns:a16="http://schemas.microsoft.com/office/drawing/2014/main" val="2003850212"/>
                    </a:ext>
                  </a:extLst>
                </a:gridCol>
              </a:tblGrid>
              <a:tr h="386208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Старт: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08.07.2023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Диагностика и планирование: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08.07.2023-31.07.2023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Внедрение: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31.07.2023-28.09.2023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Завершение: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28.09.2023-28.11.2023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Анализ и доработка: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28.11.2023-09.12.2023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9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47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Команда проекта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FA4D7AA6-7933-74A6-9E65-C1B856DB1CDF}"/>
              </a:ext>
            </a:extLst>
          </p:cNvPr>
          <p:cNvSpPr/>
          <p:nvPr/>
        </p:nvSpPr>
        <p:spPr>
          <a:xfrm>
            <a:off x="708804" y="1362974"/>
            <a:ext cx="10774393" cy="2066026"/>
          </a:xfrm>
          <a:prstGeom prst="roundRect">
            <a:avLst>
              <a:gd name="adj" fmla="val 9151"/>
            </a:avLst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DCB2EF-1FA1-C1C4-F5C4-391D6E1A74AA}"/>
              </a:ext>
            </a:extLst>
          </p:cNvPr>
          <p:cNvSpPr txBox="1"/>
          <p:nvPr/>
        </p:nvSpPr>
        <p:spPr>
          <a:xfrm>
            <a:off x="6803917" y="1536320"/>
            <a:ext cx="28273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Руководитель  </a:t>
            </a:r>
          </a:p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рабочей группы проекта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1DEEC5F9-0E73-BF10-BB3C-AB254D020355}"/>
              </a:ext>
            </a:extLst>
          </p:cNvPr>
          <p:cNvSpPr/>
          <p:nvPr/>
        </p:nvSpPr>
        <p:spPr>
          <a:xfrm>
            <a:off x="6913904" y="2218798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7951230" y="2218798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Никитина Н.И.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7951230" y="2698055"/>
            <a:ext cx="2094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Старшая медицинская сестра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C9D406-0E4D-9C1D-59BC-C1EA2E95D18E}"/>
              </a:ext>
            </a:extLst>
          </p:cNvPr>
          <p:cNvSpPr txBox="1"/>
          <p:nvPr/>
        </p:nvSpPr>
        <p:spPr>
          <a:xfrm>
            <a:off x="1734007" y="1631454"/>
            <a:ext cx="2827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Заказчик проекта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8CA47150-3D62-EF6B-70C2-9947C1EB014E}"/>
              </a:ext>
            </a:extLst>
          </p:cNvPr>
          <p:cNvSpPr/>
          <p:nvPr/>
        </p:nvSpPr>
        <p:spPr>
          <a:xfrm>
            <a:off x="1843994" y="2218798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1D35EF-97F9-9D64-25AE-1A245CFEB663}"/>
              </a:ext>
            </a:extLst>
          </p:cNvPr>
          <p:cNvSpPr txBox="1"/>
          <p:nvPr/>
        </p:nvSpPr>
        <p:spPr>
          <a:xfrm>
            <a:off x="592156" y="3735229"/>
            <a:ext cx="28273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  <a:latin typeface="+mj-lt"/>
              </a:rPr>
              <a:t>Рабочая группа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68EA80E6-B109-1D4D-5FCB-0D51C0CA5D21}"/>
              </a:ext>
            </a:extLst>
          </p:cNvPr>
          <p:cNvSpPr/>
          <p:nvPr/>
        </p:nvSpPr>
        <p:spPr>
          <a:xfrm>
            <a:off x="592156" y="4441564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D98E11FA-8AEB-01FD-D6EE-B9E7F9BC881C}"/>
              </a:ext>
            </a:extLst>
          </p:cNvPr>
          <p:cNvSpPr/>
          <p:nvPr/>
        </p:nvSpPr>
        <p:spPr>
          <a:xfrm>
            <a:off x="7610138" y="4441563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2951406" y="2153185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Евстафьев В.И.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2951406" y="2632442"/>
            <a:ext cx="2094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Главный врач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491803" y="5552954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Иванова М.Г.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497057" y="5839250"/>
            <a:ext cx="2094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Заведующий КДО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2720501" y="5552954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Семенова Ю.Е.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2720501" y="5832521"/>
            <a:ext cx="2094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Заведующий филиалом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5205305" y="5552954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err="1">
                <a:latin typeface="+mj-lt"/>
              </a:rPr>
              <a:t>Жаткина</a:t>
            </a:r>
            <a:r>
              <a:rPr lang="ru-RU" sz="1600" dirty="0">
                <a:latin typeface="+mj-lt"/>
              </a:rPr>
              <a:t> Е.В.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5205304" y="5832521"/>
            <a:ext cx="24983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Экономист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7605303" y="5552954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Крылов А.С.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7605303" y="5832521"/>
            <a:ext cx="2094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Программист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244F558B-61E4-6D93-6B36-AED4EA341617}"/>
              </a:ext>
            </a:extLst>
          </p:cNvPr>
          <p:cNvSpPr/>
          <p:nvPr/>
        </p:nvSpPr>
        <p:spPr>
          <a:xfrm>
            <a:off x="2879147" y="4443187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0CC1F53-71BC-E44E-B4DF-995C4E82CA3C}"/>
              </a:ext>
            </a:extLst>
          </p:cNvPr>
          <p:cNvSpPr/>
          <p:nvPr/>
        </p:nvSpPr>
        <p:spPr>
          <a:xfrm>
            <a:off x="10007961" y="4441562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5817A-A8FB-70E4-4DC5-D583A80048C9}"/>
              </a:ext>
            </a:extLst>
          </p:cNvPr>
          <p:cNvSpPr txBox="1"/>
          <p:nvPr/>
        </p:nvSpPr>
        <p:spPr>
          <a:xfrm>
            <a:off x="10007961" y="5552954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err="1">
                <a:latin typeface="+mj-lt"/>
              </a:rPr>
              <a:t>Манжосов</a:t>
            </a:r>
            <a:r>
              <a:rPr lang="ru-RU" sz="1600" dirty="0">
                <a:latin typeface="+mj-lt"/>
              </a:rPr>
              <a:t> П.А.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3FC3D-5F2F-1615-9BDB-54C9F8D5C3F8}"/>
              </a:ext>
            </a:extLst>
          </p:cNvPr>
          <p:cNvSpPr txBox="1"/>
          <p:nvPr/>
        </p:nvSpPr>
        <p:spPr>
          <a:xfrm>
            <a:off x="10007961" y="5832521"/>
            <a:ext cx="2094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Программист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60D9953-3F38-3C5B-6CB5-E2AF0CBB76A1}"/>
              </a:ext>
            </a:extLst>
          </p:cNvPr>
          <p:cNvSpPr/>
          <p:nvPr/>
        </p:nvSpPr>
        <p:spPr>
          <a:xfrm>
            <a:off x="5205304" y="4441562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7AA776BE-B125-DB6F-522D-93D1B6F28D33}"/>
              </a:ext>
            </a:extLst>
          </p:cNvPr>
          <p:cNvSpPr/>
          <p:nvPr/>
        </p:nvSpPr>
        <p:spPr>
          <a:xfrm>
            <a:off x="2881371" y="4443186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79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09160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Карта текущего состояния процесса</a:t>
            </a:r>
          </a:p>
        </p:txBody>
      </p:sp>
      <p:sp>
        <p:nvSpPr>
          <p:cNvPr id="2" name="object 10">
            <a:extLst>
              <a:ext uri="{FF2B5EF4-FFF2-40B4-BE49-F238E27FC236}">
                <a16:creationId xmlns:a16="http://schemas.microsoft.com/office/drawing/2014/main" id="{E0535703-9D7A-9328-3BC6-C64FDC813467}"/>
              </a:ext>
            </a:extLst>
          </p:cNvPr>
          <p:cNvSpPr txBox="1"/>
          <p:nvPr/>
        </p:nvSpPr>
        <p:spPr>
          <a:xfrm>
            <a:off x="3031576" y="2598607"/>
            <a:ext cx="6666865" cy="7886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63830" indent="-15113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163830" algn="l"/>
              </a:tabLst>
            </a:pPr>
            <a:r>
              <a:rPr sz="1150" spc="10" dirty="0">
                <a:latin typeface="Times New Roman"/>
                <a:cs typeface="Times New Roman"/>
              </a:rPr>
              <a:t>Сократить</a:t>
            </a:r>
            <a:r>
              <a:rPr sz="1150" spc="185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количество</a:t>
            </a:r>
            <a:r>
              <a:rPr sz="1150" spc="185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дублирующих</a:t>
            </a:r>
            <a:r>
              <a:rPr sz="1150" spc="21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журналов.</a:t>
            </a:r>
            <a:endParaRPr sz="1150">
              <a:latin typeface="Times New Roman"/>
              <a:cs typeface="Times New Roman"/>
            </a:endParaRPr>
          </a:p>
          <a:p>
            <a:pPr marL="163830" indent="-151130">
              <a:lnSpc>
                <a:spcPct val="100000"/>
              </a:lnSpc>
              <a:spcBef>
                <a:spcPts val="630"/>
              </a:spcBef>
              <a:buAutoNum type="arabicPeriod"/>
              <a:tabLst>
                <a:tab pos="163830" algn="l"/>
              </a:tabLst>
            </a:pPr>
            <a:r>
              <a:rPr sz="1150" spc="10" dirty="0">
                <a:latin typeface="Times New Roman"/>
                <a:cs typeface="Times New Roman"/>
              </a:rPr>
              <a:t>Распределить</a:t>
            </a:r>
            <a:r>
              <a:rPr sz="1150" spc="23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потоки.</a:t>
            </a:r>
            <a:endParaRPr sz="1150">
              <a:latin typeface="Times New Roman"/>
              <a:cs typeface="Times New Roman"/>
            </a:endParaRPr>
          </a:p>
          <a:p>
            <a:pPr marL="126364" indent="-122555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126364" algn="l"/>
              </a:tabLst>
            </a:pPr>
            <a:r>
              <a:rPr sz="1150" spc="10" dirty="0">
                <a:latin typeface="Times New Roman"/>
                <a:cs typeface="Times New Roman"/>
              </a:rPr>
              <a:t>Выровнить</a:t>
            </a:r>
            <a:r>
              <a:rPr sz="1150" spc="175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загрузку</a:t>
            </a:r>
            <a:r>
              <a:rPr sz="1150" spc="150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процедурного</a:t>
            </a:r>
            <a:r>
              <a:rPr sz="1150" spc="150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кабинета</a:t>
            </a:r>
            <a:r>
              <a:rPr sz="1150" spc="204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путем</a:t>
            </a:r>
            <a:r>
              <a:rPr sz="1150" spc="170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внедрения</a:t>
            </a:r>
            <a:r>
              <a:rPr sz="1150" spc="170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предварительной</a:t>
            </a:r>
            <a:r>
              <a:rPr sz="1150" spc="165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записи</a:t>
            </a:r>
            <a:r>
              <a:rPr sz="1150" spc="165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через</a:t>
            </a:r>
            <a:r>
              <a:rPr sz="1150" spc="19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ЕЦП.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707A153F-186D-7030-6CAA-EDADB0EECE30}"/>
              </a:ext>
            </a:extLst>
          </p:cNvPr>
          <p:cNvSpPr txBox="1"/>
          <p:nvPr/>
        </p:nvSpPr>
        <p:spPr>
          <a:xfrm>
            <a:off x="1677602" y="5220851"/>
            <a:ext cx="1506855" cy="527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dirty="0">
                <a:latin typeface="Times New Roman"/>
                <a:cs typeface="Times New Roman"/>
              </a:rPr>
              <a:t>Время</a:t>
            </a:r>
            <a:r>
              <a:rPr sz="750" spc="75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протекания</a:t>
            </a:r>
            <a:r>
              <a:rPr sz="750" spc="80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процесса</a:t>
            </a:r>
            <a:r>
              <a:rPr sz="750" spc="70" dirty="0">
                <a:latin typeface="Times New Roman"/>
                <a:cs typeface="Times New Roman"/>
              </a:rPr>
              <a:t> </a:t>
            </a:r>
            <a:r>
              <a:rPr sz="750" spc="-20" dirty="0">
                <a:latin typeface="Times New Roman"/>
                <a:cs typeface="Times New Roman"/>
              </a:rPr>
              <a:t>(ВПП)</a:t>
            </a:r>
            <a:endParaRPr sz="750">
              <a:latin typeface="Times New Roman"/>
              <a:cs typeface="Times New Roman"/>
            </a:endParaRPr>
          </a:p>
          <a:p>
            <a:pPr marL="12700" marR="415290">
              <a:lnSpc>
                <a:spcPct val="169700"/>
              </a:lnSpc>
            </a:pPr>
            <a:r>
              <a:rPr sz="750" dirty="0">
                <a:latin typeface="Times New Roman"/>
                <a:cs typeface="Times New Roman"/>
              </a:rPr>
              <a:t>ВПП</a:t>
            </a:r>
            <a:r>
              <a:rPr sz="750" spc="25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(min)</a:t>
            </a:r>
            <a:r>
              <a:rPr sz="750" spc="45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–</a:t>
            </a:r>
            <a:r>
              <a:rPr sz="750" spc="50" dirty="0">
                <a:latin typeface="Times New Roman"/>
                <a:cs typeface="Times New Roman"/>
              </a:rPr>
              <a:t> </a:t>
            </a:r>
            <a:r>
              <a:rPr sz="750" spc="-10" dirty="0">
                <a:latin typeface="Times New Roman"/>
                <a:cs typeface="Times New Roman"/>
              </a:rPr>
              <a:t>1060(18)</a:t>
            </a:r>
            <a:r>
              <a:rPr sz="750" spc="500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ВПП</a:t>
            </a:r>
            <a:r>
              <a:rPr sz="750" spc="60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(max)</a:t>
            </a:r>
            <a:r>
              <a:rPr sz="750" spc="80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–</a:t>
            </a:r>
            <a:r>
              <a:rPr sz="750" spc="95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1160(19-</a:t>
            </a:r>
            <a:r>
              <a:rPr sz="750" spc="-25" dirty="0">
                <a:latin typeface="Times New Roman"/>
                <a:cs typeface="Times New Roman"/>
              </a:rPr>
              <a:t>20)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CE43885E-99E4-1D8E-321A-69168EDA79E5}"/>
              </a:ext>
            </a:extLst>
          </p:cNvPr>
          <p:cNvSpPr txBox="1"/>
          <p:nvPr/>
        </p:nvSpPr>
        <p:spPr>
          <a:xfrm>
            <a:off x="1128462" y="2411867"/>
            <a:ext cx="415498" cy="2285365"/>
          </a:xfrm>
          <a:prstGeom prst="rect">
            <a:avLst/>
          </a:prstGeom>
          <a:noFill/>
          <a:ln w="10986">
            <a:solidFill>
              <a:srgbClr val="1D3054"/>
            </a:solidFill>
          </a:ln>
        </p:spPr>
        <p:txBody>
          <a:bodyPr vert="vert270" wrap="square" lIns="0" tIns="184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89535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350" dirty="0">
                <a:latin typeface="Times New Roman"/>
                <a:cs typeface="Times New Roman"/>
              </a:rPr>
              <a:t>ход</a:t>
            </a:r>
            <a:r>
              <a:rPr sz="1350" spc="-3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в</a:t>
            </a:r>
            <a:r>
              <a:rPr sz="1350" spc="-30" dirty="0">
                <a:latin typeface="Times New Roman"/>
                <a:cs typeface="Times New Roman"/>
              </a:rPr>
              <a:t> </a:t>
            </a:r>
            <a:r>
              <a:rPr sz="1350" spc="-20" dirty="0">
                <a:latin typeface="Times New Roman"/>
                <a:cs typeface="Times New Roman"/>
              </a:rPr>
              <a:t>процедурный</a:t>
            </a:r>
            <a:r>
              <a:rPr sz="1350" spc="-3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кабинет</a:t>
            </a:r>
            <a:endParaRPr sz="1350" dirty="0">
              <a:latin typeface="Times New Roman"/>
              <a:cs typeface="Times New Roman"/>
            </a:endParaRPr>
          </a:p>
        </p:txBody>
      </p:sp>
      <p:grpSp>
        <p:nvGrpSpPr>
          <p:cNvPr id="23" name="object 14">
            <a:extLst>
              <a:ext uri="{FF2B5EF4-FFF2-40B4-BE49-F238E27FC236}">
                <a16:creationId xmlns:a16="http://schemas.microsoft.com/office/drawing/2014/main" id="{6219009D-60D3-1804-CD61-7D3A8662594D}"/>
              </a:ext>
            </a:extLst>
          </p:cNvPr>
          <p:cNvGrpSpPr/>
          <p:nvPr/>
        </p:nvGrpSpPr>
        <p:grpSpPr>
          <a:xfrm>
            <a:off x="1979798" y="2277197"/>
            <a:ext cx="642620" cy="448309"/>
            <a:chOff x="1979798" y="2221781"/>
            <a:chExt cx="642620" cy="448309"/>
          </a:xfrm>
        </p:grpSpPr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2A6589BB-9B86-2FC3-65C2-DB67E3F7611C}"/>
                </a:ext>
              </a:extLst>
            </p:cNvPr>
            <p:cNvSpPr/>
            <p:nvPr/>
          </p:nvSpPr>
          <p:spPr>
            <a:xfrm>
              <a:off x="1993611" y="2292800"/>
              <a:ext cx="526415" cy="363220"/>
            </a:xfrm>
            <a:custGeom>
              <a:avLst/>
              <a:gdLst/>
              <a:ahLst/>
              <a:cxnLst/>
              <a:rect l="l" t="t" r="r" b="b"/>
              <a:pathLst>
                <a:path w="526414" h="363219">
                  <a:moveTo>
                    <a:pt x="0" y="363217"/>
                  </a:moveTo>
                  <a:lnTo>
                    <a:pt x="525880" y="0"/>
                  </a:lnTo>
                </a:path>
              </a:pathLst>
            </a:custGeom>
            <a:ln w="276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FB85A8FC-373C-A7A5-2957-24C9DB6171AB}"/>
                </a:ext>
              </a:extLst>
            </p:cNvPr>
            <p:cNvSpPr/>
            <p:nvPr/>
          </p:nvSpPr>
          <p:spPr>
            <a:xfrm>
              <a:off x="2454349" y="2221781"/>
              <a:ext cx="168275" cy="144145"/>
            </a:xfrm>
            <a:custGeom>
              <a:avLst/>
              <a:gdLst/>
              <a:ahLst/>
              <a:cxnLst/>
              <a:rect l="l" t="t" r="r" b="b"/>
              <a:pathLst>
                <a:path w="168275" h="144144">
                  <a:moveTo>
                    <a:pt x="167935" y="0"/>
                  </a:moveTo>
                  <a:lnTo>
                    <a:pt x="0" y="26271"/>
                  </a:lnTo>
                  <a:lnTo>
                    <a:pt x="89167" y="144146"/>
                  </a:lnTo>
                  <a:lnTo>
                    <a:pt x="1679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17">
            <a:extLst>
              <a:ext uri="{FF2B5EF4-FFF2-40B4-BE49-F238E27FC236}">
                <a16:creationId xmlns:a16="http://schemas.microsoft.com/office/drawing/2014/main" id="{5EF3F360-7C75-1B1F-3128-2EAAC13935E1}"/>
              </a:ext>
            </a:extLst>
          </p:cNvPr>
          <p:cNvGrpSpPr/>
          <p:nvPr/>
        </p:nvGrpSpPr>
        <p:grpSpPr>
          <a:xfrm>
            <a:off x="2286008" y="1584626"/>
            <a:ext cx="889000" cy="571500"/>
            <a:chOff x="2286008" y="1529210"/>
            <a:chExt cx="889000" cy="571500"/>
          </a:xfrm>
          <a:noFill/>
        </p:grpSpPr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51C16B9C-D5E4-E859-9501-3DC03DB83FCD}"/>
                </a:ext>
              </a:extLst>
            </p:cNvPr>
            <p:cNvSpPr/>
            <p:nvPr/>
          </p:nvSpPr>
          <p:spPr>
            <a:xfrm>
              <a:off x="2291406" y="1534608"/>
              <a:ext cx="878205" cy="560705"/>
            </a:xfrm>
            <a:custGeom>
              <a:avLst/>
              <a:gdLst/>
              <a:ahLst/>
              <a:cxnLst/>
              <a:rect l="l" t="t" r="r" b="b"/>
              <a:pathLst>
                <a:path w="878205" h="560705">
                  <a:moveTo>
                    <a:pt x="877929" y="560698"/>
                  </a:moveTo>
                  <a:lnTo>
                    <a:pt x="0" y="560698"/>
                  </a:lnTo>
                  <a:lnTo>
                    <a:pt x="0" y="0"/>
                  </a:lnTo>
                  <a:lnTo>
                    <a:pt x="877929" y="0"/>
                  </a:lnTo>
                  <a:lnTo>
                    <a:pt x="877929" y="560698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E52E7574-9493-13EC-2E44-E43DA8D5E1EC}"/>
                </a:ext>
              </a:extLst>
            </p:cNvPr>
            <p:cNvSpPr/>
            <p:nvPr/>
          </p:nvSpPr>
          <p:spPr>
            <a:xfrm>
              <a:off x="2291406" y="1534608"/>
              <a:ext cx="878205" cy="560705"/>
            </a:xfrm>
            <a:custGeom>
              <a:avLst/>
              <a:gdLst/>
              <a:ahLst/>
              <a:cxnLst/>
              <a:rect l="l" t="t" r="r" b="b"/>
              <a:pathLst>
                <a:path w="878205" h="560705">
                  <a:moveTo>
                    <a:pt x="0" y="0"/>
                  </a:moveTo>
                  <a:lnTo>
                    <a:pt x="877929" y="0"/>
                  </a:lnTo>
                  <a:lnTo>
                    <a:pt x="877929" y="560698"/>
                  </a:lnTo>
                  <a:lnTo>
                    <a:pt x="0" y="56069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0681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29" name="object 20">
            <a:extLst>
              <a:ext uri="{FF2B5EF4-FFF2-40B4-BE49-F238E27FC236}">
                <a16:creationId xmlns:a16="http://schemas.microsoft.com/office/drawing/2014/main" id="{81DA304B-F4F2-21AE-71DF-0E1E8E91C130}"/>
              </a:ext>
            </a:extLst>
          </p:cNvPr>
          <p:cNvSpPr txBox="1"/>
          <p:nvPr/>
        </p:nvSpPr>
        <p:spPr>
          <a:xfrm>
            <a:off x="2296751" y="1635292"/>
            <a:ext cx="867410" cy="3714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02565" marR="86995" indent="-113030">
              <a:lnSpc>
                <a:spcPts val="1330"/>
              </a:lnSpc>
              <a:spcBef>
                <a:spcPts val="195"/>
              </a:spcBef>
            </a:pPr>
            <a:r>
              <a:rPr sz="1150" spc="-10" dirty="0">
                <a:solidFill>
                  <a:schemeClr val="tx1"/>
                </a:solidFill>
                <a:latin typeface="Times New Roman"/>
                <a:cs typeface="Times New Roman"/>
              </a:rPr>
              <a:t>Ожидание вызова</a:t>
            </a:r>
            <a:endParaRPr sz="115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30" name="object 21">
            <a:extLst>
              <a:ext uri="{FF2B5EF4-FFF2-40B4-BE49-F238E27FC236}">
                <a16:creationId xmlns:a16="http://schemas.microsoft.com/office/drawing/2014/main" id="{48B72B4F-6EFA-2FEA-15BD-626F439C8F59}"/>
              </a:ext>
            </a:extLst>
          </p:cNvPr>
          <p:cNvGrpSpPr/>
          <p:nvPr/>
        </p:nvGrpSpPr>
        <p:grpSpPr>
          <a:xfrm>
            <a:off x="3783806" y="1567763"/>
            <a:ext cx="1153795" cy="556895"/>
            <a:chOff x="3783806" y="1512347"/>
            <a:chExt cx="1153795" cy="556895"/>
          </a:xfrm>
          <a:noFill/>
        </p:grpSpPr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12AF4EC6-EB2A-DA0B-7E1A-4D042B33E24D}"/>
                </a:ext>
              </a:extLst>
            </p:cNvPr>
            <p:cNvSpPr/>
            <p:nvPr/>
          </p:nvSpPr>
          <p:spPr>
            <a:xfrm>
              <a:off x="3789203" y="1517744"/>
              <a:ext cx="1143000" cy="546100"/>
            </a:xfrm>
            <a:custGeom>
              <a:avLst/>
              <a:gdLst/>
              <a:ahLst/>
              <a:cxnLst/>
              <a:rect l="l" t="t" r="r" b="b"/>
              <a:pathLst>
                <a:path w="1143000" h="546100">
                  <a:moveTo>
                    <a:pt x="1142642" y="545941"/>
                  </a:moveTo>
                  <a:lnTo>
                    <a:pt x="0" y="545941"/>
                  </a:lnTo>
                  <a:lnTo>
                    <a:pt x="0" y="0"/>
                  </a:lnTo>
                  <a:lnTo>
                    <a:pt x="1142642" y="0"/>
                  </a:lnTo>
                  <a:lnTo>
                    <a:pt x="1142642" y="54594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EFB23C9A-F696-D002-C117-26778F2E359E}"/>
                </a:ext>
              </a:extLst>
            </p:cNvPr>
            <p:cNvSpPr/>
            <p:nvPr/>
          </p:nvSpPr>
          <p:spPr>
            <a:xfrm>
              <a:off x="3789203" y="1517744"/>
              <a:ext cx="1143000" cy="546100"/>
            </a:xfrm>
            <a:custGeom>
              <a:avLst/>
              <a:gdLst/>
              <a:ahLst/>
              <a:cxnLst/>
              <a:rect l="l" t="t" r="r" b="b"/>
              <a:pathLst>
                <a:path w="1143000" h="546100">
                  <a:moveTo>
                    <a:pt x="0" y="0"/>
                  </a:moveTo>
                  <a:lnTo>
                    <a:pt x="1142642" y="0"/>
                  </a:lnTo>
                  <a:lnTo>
                    <a:pt x="1142642" y="545941"/>
                  </a:lnTo>
                  <a:lnTo>
                    <a:pt x="0" y="5459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0630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24">
            <a:extLst>
              <a:ext uri="{FF2B5EF4-FFF2-40B4-BE49-F238E27FC236}">
                <a16:creationId xmlns:a16="http://schemas.microsoft.com/office/drawing/2014/main" id="{F933424F-B90B-7C1A-6ED3-18366B7A0516}"/>
              </a:ext>
            </a:extLst>
          </p:cNvPr>
          <p:cNvSpPr txBox="1"/>
          <p:nvPr/>
        </p:nvSpPr>
        <p:spPr>
          <a:xfrm>
            <a:off x="3876870" y="1612105"/>
            <a:ext cx="965835" cy="35779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62865" marR="5080" indent="-50800">
              <a:lnSpc>
                <a:spcPts val="1340"/>
              </a:lnSpc>
              <a:spcBef>
                <a:spcPts val="190"/>
              </a:spcBef>
            </a:pPr>
            <a:r>
              <a:rPr sz="115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Предъявление направления</a:t>
            </a:r>
            <a:endParaRPr sz="115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4" name="object 25">
            <a:extLst>
              <a:ext uri="{FF2B5EF4-FFF2-40B4-BE49-F238E27FC236}">
                <a16:creationId xmlns:a16="http://schemas.microsoft.com/office/drawing/2014/main" id="{208944D0-805C-7E1B-8306-7ABF5075194D}"/>
              </a:ext>
            </a:extLst>
          </p:cNvPr>
          <p:cNvSpPr txBox="1"/>
          <p:nvPr/>
        </p:nvSpPr>
        <p:spPr>
          <a:xfrm>
            <a:off x="5584795" y="1566837"/>
            <a:ext cx="1207135" cy="552450"/>
          </a:xfrm>
          <a:prstGeom prst="rect">
            <a:avLst/>
          </a:prstGeom>
          <a:noFill/>
          <a:ln w="10631">
            <a:solidFill>
              <a:srgbClr val="1D3054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84150" marR="180340" indent="1905" algn="ctr">
              <a:lnSpc>
                <a:spcPct val="96800"/>
              </a:lnSpc>
              <a:spcBef>
                <a:spcPts val="295"/>
              </a:spcBef>
            </a:pPr>
            <a:r>
              <a:rPr sz="1150" dirty="0">
                <a:solidFill>
                  <a:schemeClr val="tx1"/>
                </a:solidFill>
                <a:latin typeface="Times New Roman"/>
                <a:cs typeface="Times New Roman"/>
              </a:rPr>
              <a:t>Переход</a:t>
            </a:r>
            <a:r>
              <a:rPr sz="1150" spc="2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150" spc="-50" dirty="0">
                <a:solidFill>
                  <a:schemeClr val="tx1"/>
                </a:solidFill>
                <a:latin typeface="Times New Roman"/>
                <a:cs typeface="Times New Roman"/>
              </a:rPr>
              <a:t>к </a:t>
            </a:r>
            <a:r>
              <a:rPr sz="1150" dirty="0">
                <a:solidFill>
                  <a:schemeClr val="tx1"/>
                </a:solidFill>
                <a:latin typeface="Times New Roman"/>
                <a:cs typeface="Times New Roman"/>
              </a:rPr>
              <a:t>столу</a:t>
            </a:r>
            <a:r>
              <a:rPr sz="1150" spc="1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15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забора крови</a:t>
            </a:r>
            <a:endParaRPr sz="11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5" name="object 26">
            <a:extLst>
              <a:ext uri="{FF2B5EF4-FFF2-40B4-BE49-F238E27FC236}">
                <a16:creationId xmlns:a16="http://schemas.microsoft.com/office/drawing/2014/main" id="{4F0A95F8-B440-91B6-870C-A44930DCE054}"/>
              </a:ext>
            </a:extLst>
          </p:cNvPr>
          <p:cNvSpPr txBox="1"/>
          <p:nvPr/>
        </p:nvSpPr>
        <p:spPr>
          <a:xfrm>
            <a:off x="7543622" y="1573160"/>
            <a:ext cx="995044" cy="403316"/>
          </a:xfrm>
          <a:prstGeom prst="rect">
            <a:avLst/>
          </a:prstGeom>
          <a:noFill/>
          <a:ln w="10666">
            <a:solidFill>
              <a:srgbClr val="1D3054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199390" marR="181610" indent="-15875">
              <a:lnSpc>
                <a:spcPts val="1340"/>
              </a:lnSpc>
              <a:spcBef>
                <a:spcPts val="545"/>
              </a:spcBef>
            </a:pPr>
            <a:r>
              <a:rPr sz="1150" dirty="0">
                <a:solidFill>
                  <a:schemeClr val="tx1"/>
                </a:solidFill>
                <a:latin typeface="Times New Roman"/>
                <a:cs typeface="Times New Roman"/>
              </a:rPr>
              <a:t>Выход</a:t>
            </a:r>
            <a:r>
              <a:rPr sz="1150" spc="1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150" spc="-25" dirty="0">
                <a:solidFill>
                  <a:schemeClr val="tx1"/>
                </a:solidFill>
                <a:latin typeface="Times New Roman"/>
                <a:cs typeface="Times New Roman"/>
              </a:rPr>
              <a:t>из </a:t>
            </a:r>
            <a:r>
              <a:rPr sz="115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кабинета</a:t>
            </a:r>
            <a:endParaRPr sz="11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36" name="object 27">
            <a:extLst>
              <a:ext uri="{FF2B5EF4-FFF2-40B4-BE49-F238E27FC236}">
                <a16:creationId xmlns:a16="http://schemas.microsoft.com/office/drawing/2014/main" id="{8A1D6155-CD63-EEC9-3DC7-22208D3808A5}"/>
              </a:ext>
            </a:extLst>
          </p:cNvPr>
          <p:cNvGrpSpPr/>
          <p:nvPr/>
        </p:nvGrpSpPr>
        <p:grpSpPr>
          <a:xfrm>
            <a:off x="3312370" y="1803071"/>
            <a:ext cx="368935" cy="146050"/>
            <a:chOff x="3312370" y="1747655"/>
            <a:chExt cx="368935" cy="146050"/>
          </a:xfrm>
        </p:grpSpPr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87806CA8-689F-914B-6F15-48265F58C12B}"/>
                </a:ext>
              </a:extLst>
            </p:cNvPr>
            <p:cNvSpPr/>
            <p:nvPr/>
          </p:nvSpPr>
          <p:spPr>
            <a:xfrm>
              <a:off x="3325966" y="1819176"/>
              <a:ext cx="228600" cy="1905"/>
            </a:xfrm>
            <a:custGeom>
              <a:avLst/>
              <a:gdLst/>
              <a:ahLst/>
              <a:cxnLst/>
              <a:rect l="l" t="t" r="r" b="b"/>
              <a:pathLst>
                <a:path w="228600" h="1905">
                  <a:moveTo>
                    <a:pt x="0" y="0"/>
                  </a:moveTo>
                  <a:lnTo>
                    <a:pt x="228295" y="1355"/>
                  </a:lnTo>
                </a:path>
              </a:pathLst>
            </a:custGeom>
            <a:ln w="27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A992064B-7FFF-E2C2-4D85-9F058BDFDE95}"/>
                </a:ext>
              </a:extLst>
            </p:cNvPr>
            <p:cNvSpPr/>
            <p:nvPr/>
          </p:nvSpPr>
          <p:spPr>
            <a:xfrm>
              <a:off x="3528444" y="1747655"/>
              <a:ext cx="153035" cy="146050"/>
            </a:xfrm>
            <a:custGeom>
              <a:avLst/>
              <a:gdLst/>
              <a:ahLst/>
              <a:cxnLst/>
              <a:rect l="l" t="t" r="r" b="b"/>
              <a:pathLst>
                <a:path w="153035" h="146050">
                  <a:moveTo>
                    <a:pt x="0" y="145437"/>
                  </a:moveTo>
                  <a:lnTo>
                    <a:pt x="952" y="0"/>
                  </a:lnTo>
                  <a:lnTo>
                    <a:pt x="152686" y="73628"/>
                  </a:lnTo>
                  <a:lnTo>
                    <a:pt x="0" y="1454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0">
            <a:extLst>
              <a:ext uri="{FF2B5EF4-FFF2-40B4-BE49-F238E27FC236}">
                <a16:creationId xmlns:a16="http://schemas.microsoft.com/office/drawing/2014/main" id="{79F8AD51-5C7C-64E1-C076-BD068D78B0BC}"/>
              </a:ext>
            </a:extLst>
          </p:cNvPr>
          <p:cNvGrpSpPr/>
          <p:nvPr/>
        </p:nvGrpSpPr>
        <p:grpSpPr>
          <a:xfrm>
            <a:off x="5099138" y="1794678"/>
            <a:ext cx="386715" cy="146050"/>
            <a:chOff x="5099138" y="1739262"/>
            <a:chExt cx="386715" cy="146050"/>
          </a:xfrm>
        </p:grpSpPr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59C5BB07-6C0E-760B-6F53-9201B35D38B6}"/>
                </a:ext>
              </a:extLst>
            </p:cNvPr>
            <p:cNvSpPr/>
            <p:nvPr/>
          </p:nvSpPr>
          <p:spPr>
            <a:xfrm>
              <a:off x="5112735" y="1810744"/>
              <a:ext cx="246379" cy="1905"/>
            </a:xfrm>
            <a:custGeom>
              <a:avLst/>
              <a:gdLst/>
              <a:ahLst/>
              <a:cxnLst/>
              <a:rect l="l" t="t" r="r" b="b"/>
              <a:pathLst>
                <a:path w="246379" h="1905">
                  <a:moveTo>
                    <a:pt x="0" y="0"/>
                  </a:moveTo>
                  <a:lnTo>
                    <a:pt x="245941" y="1390"/>
                  </a:lnTo>
                </a:path>
              </a:pathLst>
            </a:custGeom>
            <a:ln w="27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EE1659E3-7EF8-E522-783F-B746803815DE}"/>
                </a:ext>
              </a:extLst>
            </p:cNvPr>
            <p:cNvSpPr/>
            <p:nvPr/>
          </p:nvSpPr>
          <p:spPr>
            <a:xfrm>
              <a:off x="5332864" y="1739262"/>
              <a:ext cx="153035" cy="146050"/>
            </a:xfrm>
            <a:custGeom>
              <a:avLst/>
              <a:gdLst/>
              <a:ahLst/>
              <a:cxnLst/>
              <a:rect l="l" t="t" r="r" b="b"/>
              <a:pathLst>
                <a:path w="153035" h="146050">
                  <a:moveTo>
                    <a:pt x="0" y="145446"/>
                  </a:moveTo>
                  <a:lnTo>
                    <a:pt x="907" y="0"/>
                  </a:lnTo>
                  <a:lnTo>
                    <a:pt x="152651" y="73590"/>
                  </a:lnTo>
                  <a:lnTo>
                    <a:pt x="0" y="1454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33">
            <a:extLst>
              <a:ext uri="{FF2B5EF4-FFF2-40B4-BE49-F238E27FC236}">
                <a16:creationId xmlns:a16="http://schemas.microsoft.com/office/drawing/2014/main" id="{753A0D1A-8467-4C4F-010F-0AC51AD812B8}"/>
              </a:ext>
            </a:extLst>
          </p:cNvPr>
          <p:cNvGrpSpPr/>
          <p:nvPr/>
        </p:nvGrpSpPr>
        <p:grpSpPr>
          <a:xfrm>
            <a:off x="6894730" y="1794870"/>
            <a:ext cx="492759" cy="146050"/>
            <a:chOff x="6894730" y="1739454"/>
            <a:chExt cx="492759" cy="146050"/>
          </a:xfrm>
        </p:grpSpPr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98DCCEC3-BCFF-14FF-7EA7-28780DAF91DC}"/>
                </a:ext>
              </a:extLst>
            </p:cNvPr>
            <p:cNvSpPr/>
            <p:nvPr/>
          </p:nvSpPr>
          <p:spPr>
            <a:xfrm>
              <a:off x="6908326" y="1810744"/>
              <a:ext cx="352425" cy="1905"/>
            </a:xfrm>
            <a:custGeom>
              <a:avLst/>
              <a:gdLst/>
              <a:ahLst/>
              <a:cxnLst/>
              <a:rect l="l" t="t" r="r" b="b"/>
              <a:pathLst>
                <a:path w="352425" h="1905">
                  <a:moveTo>
                    <a:pt x="0" y="0"/>
                  </a:moveTo>
                  <a:lnTo>
                    <a:pt x="351850" y="1549"/>
                  </a:lnTo>
                </a:path>
              </a:pathLst>
            </a:custGeom>
            <a:ln w="271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603FF2B7-3DD1-7B99-410E-9E7A12824F76}"/>
                </a:ext>
              </a:extLst>
            </p:cNvPr>
            <p:cNvSpPr/>
            <p:nvPr/>
          </p:nvSpPr>
          <p:spPr>
            <a:xfrm>
              <a:off x="7234448" y="1739454"/>
              <a:ext cx="153035" cy="146050"/>
            </a:xfrm>
            <a:custGeom>
              <a:avLst/>
              <a:gdLst/>
              <a:ahLst/>
              <a:cxnLst/>
              <a:rect l="l" t="t" r="r" b="b"/>
              <a:pathLst>
                <a:path w="153034" h="146050">
                  <a:moveTo>
                    <a:pt x="0" y="145442"/>
                  </a:moveTo>
                  <a:lnTo>
                    <a:pt x="708" y="0"/>
                  </a:lnTo>
                  <a:lnTo>
                    <a:pt x="152560" y="73398"/>
                  </a:lnTo>
                  <a:lnTo>
                    <a:pt x="0" y="1454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36">
            <a:extLst>
              <a:ext uri="{FF2B5EF4-FFF2-40B4-BE49-F238E27FC236}">
                <a16:creationId xmlns:a16="http://schemas.microsoft.com/office/drawing/2014/main" id="{5C309C67-0C20-813A-14E5-6E282C69F31E}"/>
              </a:ext>
            </a:extLst>
          </p:cNvPr>
          <p:cNvSpPr/>
          <p:nvPr/>
        </p:nvSpPr>
        <p:spPr>
          <a:xfrm>
            <a:off x="2688465" y="2182347"/>
            <a:ext cx="825500" cy="198755"/>
          </a:xfrm>
          <a:custGeom>
            <a:avLst/>
            <a:gdLst/>
            <a:ahLst/>
            <a:cxnLst/>
            <a:rect l="l" t="t" r="r" b="b"/>
            <a:pathLst>
              <a:path w="825500" h="198755">
                <a:moveTo>
                  <a:pt x="0" y="0"/>
                </a:moveTo>
                <a:lnTo>
                  <a:pt x="825010" y="0"/>
                </a:lnTo>
                <a:lnTo>
                  <a:pt x="825010" y="198147"/>
                </a:lnTo>
                <a:lnTo>
                  <a:pt x="0" y="198147"/>
                </a:lnTo>
                <a:lnTo>
                  <a:pt x="0" y="0"/>
                </a:lnTo>
                <a:close/>
              </a:path>
            </a:pathLst>
          </a:custGeom>
          <a:ln w="10566">
            <a:solidFill>
              <a:srgbClr val="1D30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37">
            <a:extLst>
              <a:ext uri="{FF2B5EF4-FFF2-40B4-BE49-F238E27FC236}">
                <a16:creationId xmlns:a16="http://schemas.microsoft.com/office/drawing/2014/main" id="{CF37BA96-B087-885B-104C-5AC85B8A364F}"/>
              </a:ext>
            </a:extLst>
          </p:cNvPr>
          <p:cNvSpPr txBox="1"/>
          <p:nvPr/>
        </p:nvSpPr>
        <p:spPr>
          <a:xfrm>
            <a:off x="2693750" y="2204427"/>
            <a:ext cx="814705" cy="165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Times New Roman"/>
                <a:cs typeface="Times New Roman"/>
              </a:rPr>
              <a:t>600-</a:t>
            </a:r>
            <a:r>
              <a:rPr sz="900" spc="-20" dirty="0">
                <a:latin typeface="Times New Roman"/>
                <a:cs typeface="Times New Roman"/>
              </a:rPr>
              <a:t>900с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38">
            <a:extLst>
              <a:ext uri="{FF2B5EF4-FFF2-40B4-BE49-F238E27FC236}">
                <a16:creationId xmlns:a16="http://schemas.microsoft.com/office/drawing/2014/main" id="{74299592-FB06-4BBA-5C2B-2F74C9DBF578}"/>
              </a:ext>
            </a:extLst>
          </p:cNvPr>
          <p:cNvSpPr txBox="1"/>
          <p:nvPr/>
        </p:nvSpPr>
        <p:spPr>
          <a:xfrm>
            <a:off x="7874505" y="2199211"/>
            <a:ext cx="348615" cy="204470"/>
          </a:xfrm>
          <a:prstGeom prst="rect">
            <a:avLst/>
          </a:prstGeom>
          <a:ln w="10673">
            <a:solidFill>
              <a:srgbClr val="1D305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270"/>
              </a:spcBef>
            </a:pPr>
            <a:r>
              <a:rPr sz="900" spc="-25" dirty="0">
                <a:latin typeface="Times New Roman"/>
                <a:cs typeface="Times New Roman"/>
              </a:rPr>
              <a:t>3с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39">
            <a:extLst>
              <a:ext uri="{FF2B5EF4-FFF2-40B4-BE49-F238E27FC236}">
                <a16:creationId xmlns:a16="http://schemas.microsoft.com/office/drawing/2014/main" id="{4534E4C8-CAF4-F1E1-0372-64013100CB3C}"/>
              </a:ext>
            </a:extLst>
          </p:cNvPr>
          <p:cNvSpPr txBox="1"/>
          <p:nvPr/>
        </p:nvSpPr>
        <p:spPr>
          <a:xfrm>
            <a:off x="4201704" y="2167592"/>
            <a:ext cx="339725" cy="204470"/>
          </a:xfrm>
          <a:prstGeom prst="rect">
            <a:avLst/>
          </a:prstGeom>
          <a:ln w="10678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270"/>
              </a:spcBef>
            </a:pPr>
            <a:r>
              <a:rPr sz="900" spc="-25" dirty="0">
                <a:latin typeface="Times New Roman"/>
                <a:cs typeface="Times New Roman"/>
              </a:rPr>
              <a:t>3с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0">
            <a:extLst>
              <a:ext uri="{FF2B5EF4-FFF2-40B4-BE49-F238E27FC236}">
                <a16:creationId xmlns:a16="http://schemas.microsoft.com/office/drawing/2014/main" id="{9FF5DF15-657E-AAC0-2C48-4062DEB3B9A4}"/>
              </a:ext>
            </a:extLst>
          </p:cNvPr>
          <p:cNvSpPr txBox="1"/>
          <p:nvPr/>
        </p:nvSpPr>
        <p:spPr>
          <a:xfrm>
            <a:off x="6014942" y="2159160"/>
            <a:ext cx="412750" cy="238760"/>
          </a:xfrm>
          <a:prstGeom prst="rect">
            <a:avLst/>
          </a:prstGeom>
          <a:ln w="10670">
            <a:solidFill>
              <a:srgbClr val="1D3054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5"/>
              </a:spcBef>
            </a:pPr>
            <a:r>
              <a:rPr sz="900" spc="-20" dirty="0">
                <a:latin typeface="Times New Roman"/>
                <a:cs typeface="Times New Roman"/>
              </a:rPr>
              <a:t>360с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41">
            <a:extLst>
              <a:ext uri="{FF2B5EF4-FFF2-40B4-BE49-F238E27FC236}">
                <a16:creationId xmlns:a16="http://schemas.microsoft.com/office/drawing/2014/main" id="{7BC3CEB2-CF6D-7820-1ADF-B7167A13ECFE}"/>
              </a:ext>
            </a:extLst>
          </p:cNvPr>
          <p:cNvSpPr txBox="1"/>
          <p:nvPr/>
        </p:nvSpPr>
        <p:spPr>
          <a:xfrm>
            <a:off x="2324494" y="4174325"/>
            <a:ext cx="827405" cy="600293"/>
          </a:xfrm>
          <a:prstGeom prst="rect">
            <a:avLst/>
          </a:prstGeom>
          <a:noFill/>
          <a:ln w="10742">
            <a:solidFill>
              <a:srgbClr val="1D3054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63830" marR="160655" algn="ctr">
              <a:lnSpc>
                <a:spcPts val="1050"/>
              </a:lnSpc>
              <a:spcBef>
                <a:spcPts val="345"/>
              </a:spcBef>
            </a:pP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Вызов пациента световым сигналом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51" name="object 42">
            <a:extLst>
              <a:ext uri="{FF2B5EF4-FFF2-40B4-BE49-F238E27FC236}">
                <a16:creationId xmlns:a16="http://schemas.microsoft.com/office/drawing/2014/main" id="{396932DB-E897-EC2B-5DC4-D71E12701B40}"/>
              </a:ext>
            </a:extLst>
          </p:cNvPr>
          <p:cNvGrpSpPr/>
          <p:nvPr/>
        </p:nvGrpSpPr>
        <p:grpSpPr>
          <a:xfrm>
            <a:off x="3477187" y="4223733"/>
            <a:ext cx="1029969" cy="565785"/>
            <a:chOff x="3477187" y="4168317"/>
            <a:chExt cx="1029969" cy="565785"/>
          </a:xfrm>
          <a:noFill/>
        </p:grpSpPr>
        <p:sp>
          <p:nvSpPr>
            <p:cNvPr id="52" name="object 43">
              <a:extLst>
                <a:ext uri="{FF2B5EF4-FFF2-40B4-BE49-F238E27FC236}">
                  <a16:creationId xmlns:a16="http://schemas.microsoft.com/office/drawing/2014/main" id="{705EAD5A-1C08-A8A6-E37A-BC9567B39C96}"/>
                </a:ext>
              </a:extLst>
            </p:cNvPr>
            <p:cNvSpPr/>
            <p:nvPr/>
          </p:nvSpPr>
          <p:spPr>
            <a:xfrm>
              <a:off x="3482585" y="4173715"/>
              <a:ext cx="1019175" cy="554990"/>
            </a:xfrm>
            <a:custGeom>
              <a:avLst/>
              <a:gdLst/>
              <a:ahLst/>
              <a:cxnLst/>
              <a:rect l="l" t="t" r="r" b="b"/>
              <a:pathLst>
                <a:path w="1019175" h="554989">
                  <a:moveTo>
                    <a:pt x="1019130" y="554379"/>
                  </a:moveTo>
                  <a:lnTo>
                    <a:pt x="0" y="554379"/>
                  </a:lnTo>
                  <a:lnTo>
                    <a:pt x="0" y="0"/>
                  </a:lnTo>
                  <a:lnTo>
                    <a:pt x="1019130" y="0"/>
                  </a:lnTo>
                  <a:lnTo>
                    <a:pt x="1019130" y="55437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44">
              <a:extLst>
                <a:ext uri="{FF2B5EF4-FFF2-40B4-BE49-F238E27FC236}">
                  <a16:creationId xmlns:a16="http://schemas.microsoft.com/office/drawing/2014/main" id="{D2104521-8D78-87B5-54A8-718100729B5C}"/>
                </a:ext>
              </a:extLst>
            </p:cNvPr>
            <p:cNvSpPr/>
            <p:nvPr/>
          </p:nvSpPr>
          <p:spPr>
            <a:xfrm>
              <a:off x="3482585" y="4173715"/>
              <a:ext cx="1019175" cy="554990"/>
            </a:xfrm>
            <a:custGeom>
              <a:avLst/>
              <a:gdLst/>
              <a:ahLst/>
              <a:cxnLst/>
              <a:rect l="l" t="t" r="r" b="b"/>
              <a:pathLst>
                <a:path w="1019175" h="554989">
                  <a:moveTo>
                    <a:pt x="0" y="0"/>
                  </a:moveTo>
                  <a:lnTo>
                    <a:pt x="1019130" y="0"/>
                  </a:lnTo>
                  <a:lnTo>
                    <a:pt x="1019130" y="554379"/>
                  </a:lnTo>
                  <a:lnTo>
                    <a:pt x="0" y="55437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0651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45">
            <a:extLst>
              <a:ext uri="{FF2B5EF4-FFF2-40B4-BE49-F238E27FC236}">
                <a16:creationId xmlns:a16="http://schemas.microsoft.com/office/drawing/2014/main" id="{7E891FAD-CED7-034E-4633-4A644C075DC3}"/>
              </a:ext>
            </a:extLst>
          </p:cNvPr>
          <p:cNvSpPr txBox="1"/>
          <p:nvPr/>
        </p:nvSpPr>
        <p:spPr>
          <a:xfrm>
            <a:off x="3487915" y="4251210"/>
            <a:ext cx="1009015" cy="43678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34620" marR="135890" algn="ctr">
              <a:lnSpc>
                <a:spcPts val="1050"/>
              </a:lnSpc>
              <a:spcBef>
                <a:spcPts val="170"/>
              </a:spcBef>
            </a:pP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Регистрация</a:t>
            </a:r>
            <a:r>
              <a:rPr sz="900" spc="2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5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 журналах</a:t>
            </a:r>
            <a:r>
              <a:rPr sz="900" spc="19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50" dirty="0">
                <a:solidFill>
                  <a:schemeClr val="tx1"/>
                </a:solidFill>
                <a:latin typeface="Times New Roman"/>
                <a:cs typeface="Times New Roman"/>
              </a:rPr>
              <a:t>+</a:t>
            </a:r>
            <a:r>
              <a:rPr sz="900" spc="5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chemeClr val="tx1"/>
                </a:solidFill>
                <a:latin typeface="Times New Roman"/>
                <a:cs typeface="Times New Roman"/>
              </a:rPr>
              <a:t>ЕЦП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5" name="object 46">
            <a:extLst>
              <a:ext uri="{FF2B5EF4-FFF2-40B4-BE49-F238E27FC236}">
                <a16:creationId xmlns:a16="http://schemas.microsoft.com/office/drawing/2014/main" id="{81ACA462-9CAB-9C06-009B-C82A55FB27CB}"/>
              </a:ext>
            </a:extLst>
          </p:cNvPr>
          <p:cNvSpPr txBox="1"/>
          <p:nvPr/>
        </p:nvSpPr>
        <p:spPr>
          <a:xfrm>
            <a:off x="4823764" y="4205944"/>
            <a:ext cx="1019175" cy="491288"/>
          </a:xfrm>
          <a:prstGeom prst="rect">
            <a:avLst/>
          </a:prstGeom>
          <a:noFill/>
          <a:ln w="10685">
            <a:solidFill>
              <a:srgbClr val="1D3054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marL="84455" marR="78105" algn="ctr">
              <a:lnSpc>
                <a:spcPts val="1050"/>
              </a:lnSpc>
              <a:spcBef>
                <a:spcPts val="595"/>
              </a:spcBef>
            </a:pP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Переход</a:t>
            </a:r>
            <a:r>
              <a:rPr sz="900" spc="9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к</a:t>
            </a:r>
            <a:r>
              <a:rPr sz="900" spc="1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столу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900" spc="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обработки </a:t>
            </a:r>
            <a:r>
              <a:rPr sz="900" spc="-25" dirty="0">
                <a:solidFill>
                  <a:schemeClr val="tx1"/>
                </a:solidFill>
                <a:latin typeface="Times New Roman"/>
                <a:cs typeface="Times New Roman"/>
              </a:rPr>
              <a:t>рук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6" name="object 47">
            <a:extLst>
              <a:ext uri="{FF2B5EF4-FFF2-40B4-BE49-F238E27FC236}">
                <a16:creationId xmlns:a16="http://schemas.microsoft.com/office/drawing/2014/main" id="{EDBCDAF4-F10D-3CA0-BF91-C54A9FB789FD}"/>
              </a:ext>
            </a:extLst>
          </p:cNvPr>
          <p:cNvSpPr txBox="1"/>
          <p:nvPr/>
        </p:nvSpPr>
        <p:spPr>
          <a:xfrm>
            <a:off x="4764205" y="5297842"/>
            <a:ext cx="1068070" cy="380873"/>
          </a:xfrm>
          <a:prstGeom prst="rect">
            <a:avLst/>
          </a:prstGeom>
          <a:noFill/>
          <a:ln w="10697">
            <a:solidFill>
              <a:srgbClr val="1D3054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10"/>
              </a:spcBef>
            </a:pP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50495">
              <a:lnSpc>
                <a:spcPct val="100000"/>
              </a:lnSpc>
            </a:pP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Обработка</a:t>
            </a:r>
            <a:r>
              <a:rPr sz="900" spc="2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chemeClr val="tx1"/>
                </a:solidFill>
                <a:latin typeface="Times New Roman"/>
                <a:cs typeface="Times New Roman"/>
              </a:rPr>
              <a:t>рук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7" name="object 48">
            <a:extLst>
              <a:ext uri="{FF2B5EF4-FFF2-40B4-BE49-F238E27FC236}">
                <a16:creationId xmlns:a16="http://schemas.microsoft.com/office/drawing/2014/main" id="{F75086A0-21AA-8141-B85A-5947F2D04EE1}"/>
              </a:ext>
            </a:extLst>
          </p:cNvPr>
          <p:cNvSpPr txBox="1"/>
          <p:nvPr/>
        </p:nvSpPr>
        <p:spPr>
          <a:xfrm>
            <a:off x="6153913" y="5289410"/>
            <a:ext cx="1010285" cy="592983"/>
          </a:xfrm>
          <a:prstGeom prst="rect">
            <a:avLst/>
          </a:prstGeom>
          <a:noFill/>
          <a:ln w="10716">
            <a:solidFill>
              <a:srgbClr val="1D3054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142240" marR="135255" indent="1905" algn="ctr">
              <a:lnSpc>
                <a:spcPct val="97800"/>
              </a:lnSpc>
              <a:spcBef>
                <a:spcPts val="390"/>
              </a:spcBef>
            </a:pP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Обработка поверхности процедурного стола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8" name="object 49">
            <a:extLst>
              <a:ext uri="{FF2B5EF4-FFF2-40B4-BE49-F238E27FC236}">
                <a16:creationId xmlns:a16="http://schemas.microsoft.com/office/drawing/2014/main" id="{5276455E-337A-3BD2-A6ED-A407706F4335}"/>
              </a:ext>
            </a:extLst>
          </p:cNvPr>
          <p:cNvSpPr txBox="1"/>
          <p:nvPr/>
        </p:nvSpPr>
        <p:spPr>
          <a:xfrm>
            <a:off x="3301702" y="5289410"/>
            <a:ext cx="1083310" cy="385361"/>
          </a:xfrm>
          <a:prstGeom prst="rect">
            <a:avLst/>
          </a:prstGeom>
          <a:noFill/>
          <a:ln w="10697">
            <a:solidFill>
              <a:srgbClr val="1D3054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44"/>
              </a:spcBef>
            </a:pPr>
            <a:endParaRPr sz="9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5570">
              <a:lnSpc>
                <a:spcPct val="100000"/>
              </a:lnSpc>
            </a:pP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Переход</a:t>
            </a:r>
            <a:r>
              <a:rPr sz="900" spc="9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к</a:t>
            </a:r>
            <a:r>
              <a:rPr sz="900" spc="1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столу</a:t>
            </a:r>
            <a:endParaRPr sz="9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9" name="object 50">
            <a:extLst>
              <a:ext uri="{FF2B5EF4-FFF2-40B4-BE49-F238E27FC236}">
                <a16:creationId xmlns:a16="http://schemas.microsoft.com/office/drawing/2014/main" id="{CF73E480-487B-137B-1C4B-18885D1C8278}"/>
              </a:ext>
            </a:extLst>
          </p:cNvPr>
          <p:cNvSpPr txBox="1"/>
          <p:nvPr/>
        </p:nvSpPr>
        <p:spPr>
          <a:xfrm>
            <a:off x="6096560" y="4222807"/>
            <a:ext cx="1019175" cy="425886"/>
          </a:xfrm>
          <a:prstGeom prst="rect">
            <a:avLst/>
          </a:prstGeom>
          <a:noFill/>
          <a:ln w="10687">
            <a:solidFill>
              <a:srgbClr val="1D3054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54940" marR="156210" indent="48260">
              <a:lnSpc>
                <a:spcPts val="1050"/>
              </a:lnSpc>
            </a:pP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Подготовка вакутейнеров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0" name="object 51">
            <a:extLst>
              <a:ext uri="{FF2B5EF4-FFF2-40B4-BE49-F238E27FC236}">
                <a16:creationId xmlns:a16="http://schemas.microsoft.com/office/drawing/2014/main" id="{FF1DE6E5-0BA0-31D6-B1D4-A72E710CD67B}"/>
              </a:ext>
            </a:extLst>
          </p:cNvPr>
          <p:cNvSpPr/>
          <p:nvPr/>
        </p:nvSpPr>
        <p:spPr>
          <a:xfrm>
            <a:off x="7371563" y="4205944"/>
            <a:ext cx="960119" cy="704215"/>
          </a:xfrm>
          <a:custGeom>
            <a:avLst/>
            <a:gdLst/>
            <a:ahLst/>
            <a:cxnLst/>
            <a:rect l="l" t="t" r="r" b="b"/>
            <a:pathLst>
              <a:path w="960120" h="704214">
                <a:moveTo>
                  <a:pt x="0" y="0"/>
                </a:moveTo>
                <a:lnTo>
                  <a:pt x="959576" y="0"/>
                </a:lnTo>
                <a:lnTo>
                  <a:pt x="959576" y="704054"/>
                </a:lnTo>
                <a:lnTo>
                  <a:pt x="0" y="704054"/>
                </a:lnTo>
                <a:lnTo>
                  <a:pt x="0" y="0"/>
                </a:lnTo>
                <a:close/>
              </a:path>
            </a:pathLst>
          </a:custGeom>
          <a:ln w="10711">
            <a:solidFill>
              <a:srgbClr val="1D30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2">
            <a:extLst>
              <a:ext uri="{FF2B5EF4-FFF2-40B4-BE49-F238E27FC236}">
                <a16:creationId xmlns:a16="http://schemas.microsoft.com/office/drawing/2014/main" id="{74A3C495-52F2-8B71-867F-A96344A82E28}"/>
              </a:ext>
            </a:extLst>
          </p:cNvPr>
          <p:cNvSpPr txBox="1"/>
          <p:nvPr/>
        </p:nvSpPr>
        <p:spPr>
          <a:xfrm>
            <a:off x="7371563" y="4205944"/>
            <a:ext cx="960119" cy="523990"/>
          </a:xfrm>
          <a:prstGeom prst="rect">
            <a:avLst/>
          </a:prstGeom>
          <a:noFill/>
        </p:spPr>
        <p:txBody>
          <a:bodyPr vert="horz" wrap="square" lIns="0" tIns="107950" rIns="0" bIns="0" rtlCol="0">
            <a:spAutoFit/>
          </a:bodyPr>
          <a:lstStyle/>
          <a:p>
            <a:pPr marL="93345" marR="89535" indent="-2540" algn="ctr">
              <a:lnSpc>
                <a:spcPts val="1060"/>
              </a:lnSpc>
              <a:spcBef>
                <a:spcPts val="850"/>
              </a:spcBef>
            </a:pP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Обработка</a:t>
            </a:r>
            <a:r>
              <a:rPr sz="900" spc="5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рук,</a:t>
            </a:r>
            <a:r>
              <a:rPr sz="900" spc="10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надевание перчаток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62" name="object 53">
            <a:extLst>
              <a:ext uri="{FF2B5EF4-FFF2-40B4-BE49-F238E27FC236}">
                <a16:creationId xmlns:a16="http://schemas.microsoft.com/office/drawing/2014/main" id="{D2D5AA8D-CF0A-4011-36D0-566749DF13F6}"/>
              </a:ext>
            </a:extLst>
          </p:cNvPr>
          <p:cNvGrpSpPr/>
          <p:nvPr/>
        </p:nvGrpSpPr>
        <p:grpSpPr>
          <a:xfrm>
            <a:off x="9225728" y="5315632"/>
            <a:ext cx="955040" cy="706755"/>
            <a:chOff x="9225728" y="5260216"/>
            <a:chExt cx="955040" cy="706755"/>
          </a:xfrm>
          <a:noFill/>
        </p:grpSpPr>
        <p:sp>
          <p:nvSpPr>
            <p:cNvPr id="63" name="object 54">
              <a:extLst>
                <a:ext uri="{FF2B5EF4-FFF2-40B4-BE49-F238E27FC236}">
                  <a16:creationId xmlns:a16="http://schemas.microsoft.com/office/drawing/2014/main" id="{9B9090A0-17B6-635A-004A-12C63A7ED62A}"/>
                </a:ext>
              </a:extLst>
            </p:cNvPr>
            <p:cNvSpPr/>
            <p:nvPr/>
          </p:nvSpPr>
          <p:spPr>
            <a:xfrm>
              <a:off x="9231125" y="5265614"/>
              <a:ext cx="944244" cy="695960"/>
            </a:xfrm>
            <a:custGeom>
              <a:avLst/>
              <a:gdLst/>
              <a:ahLst/>
              <a:cxnLst/>
              <a:rect l="l" t="t" r="r" b="b"/>
              <a:pathLst>
                <a:path w="944245" h="695960">
                  <a:moveTo>
                    <a:pt x="944129" y="695609"/>
                  </a:moveTo>
                  <a:lnTo>
                    <a:pt x="0" y="695609"/>
                  </a:lnTo>
                  <a:lnTo>
                    <a:pt x="0" y="0"/>
                  </a:lnTo>
                  <a:lnTo>
                    <a:pt x="944129" y="0"/>
                  </a:lnTo>
                  <a:lnTo>
                    <a:pt x="944129" y="69560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55">
              <a:extLst>
                <a:ext uri="{FF2B5EF4-FFF2-40B4-BE49-F238E27FC236}">
                  <a16:creationId xmlns:a16="http://schemas.microsoft.com/office/drawing/2014/main" id="{FF26E50D-5BBE-CFF6-D121-43559F6217F2}"/>
                </a:ext>
              </a:extLst>
            </p:cNvPr>
            <p:cNvSpPr/>
            <p:nvPr/>
          </p:nvSpPr>
          <p:spPr>
            <a:xfrm>
              <a:off x="9231125" y="5265614"/>
              <a:ext cx="944244" cy="695960"/>
            </a:xfrm>
            <a:custGeom>
              <a:avLst/>
              <a:gdLst/>
              <a:ahLst/>
              <a:cxnLst/>
              <a:rect l="l" t="t" r="r" b="b"/>
              <a:pathLst>
                <a:path w="944245" h="695960">
                  <a:moveTo>
                    <a:pt x="0" y="0"/>
                  </a:moveTo>
                  <a:lnTo>
                    <a:pt x="944129" y="0"/>
                  </a:lnTo>
                  <a:lnTo>
                    <a:pt x="944129" y="695609"/>
                  </a:lnTo>
                  <a:lnTo>
                    <a:pt x="0" y="69560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0711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56">
            <a:extLst>
              <a:ext uri="{FF2B5EF4-FFF2-40B4-BE49-F238E27FC236}">
                <a16:creationId xmlns:a16="http://schemas.microsoft.com/office/drawing/2014/main" id="{DEBE8A23-DD30-3891-9516-FF83310021EB}"/>
              </a:ext>
            </a:extLst>
          </p:cNvPr>
          <p:cNvSpPr txBox="1"/>
          <p:nvPr/>
        </p:nvSpPr>
        <p:spPr>
          <a:xfrm>
            <a:off x="9340852" y="5404239"/>
            <a:ext cx="725170" cy="4324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ct val="97600"/>
              </a:lnSpc>
              <a:spcBef>
                <a:spcPts val="135"/>
              </a:spcBef>
            </a:pP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Помещение</a:t>
            </a:r>
            <a:r>
              <a:rPr sz="900" spc="2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5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 штатив вакутейнеров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66" name="object 57">
            <a:extLst>
              <a:ext uri="{FF2B5EF4-FFF2-40B4-BE49-F238E27FC236}">
                <a16:creationId xmlns:a16="http://schemas.microsoft.com/office/drawing/2014/main" id="{6EB468D1-5D11-6DD6-95AE-41E8CF66A66A}"/>
              </a:ext>
            </a:extLst>
          </p:cNvPr>
          <p:cNvGrpSpPr/>
          <p:nvPr/>
        </p:nvGrpSpPr>
        <p:grpSpPr>
          <a:xfrm>
            <a:off x="8647786" y="4082503"/>
            <a:ext cx="1689735" cy="944880"/>
            <a:chOff x="8647786" y="4027087"/>
            <a:chExt cx="1689735" cy="944880"/>
          </a:xfrm>
          <a:noFill/>
        </p:grpSpPr>
        <p:sp>
          <p:nvSpPr>
            <p:cNvPr id="67" name="object 58">
              <a:extLst>
                <a:ext uri="{FF2B5EF4-FFF2-40B4-BE49-F238E27FC236}">
                  <a16:creationId xmlns:a16="http://schemas.microsoft.com/office/drawing/2014/main" id="{994763DC-AD19-CA4C-0C82-1F987135BD4A}"/>
                </a:ext>
              </a:extLst>
            </p:cNvPr>
            <p:cNvSpPr/>
            <p:nvPr/>
          </p:nvSpPr>
          <p:spPr>
            <a:xfrm>
              <a:off x="8653183" y="4032485"/>
              <a:ext cx="1678939" cy="934085"/>
            </a:xfrm>
            <a:custGeom>
              <a:avLst/>
              <a:gdLst/>
              <a:ahLst/>
              <a:cxnLst/>
              <a:rect l="l" t="t" r="r" b="b"/>
              <a:pathLst>
                <a:path w="1678940" h="934085">
                  <a:moveTo>
                    <a:pt x="1678679" y="933798"/>
                  </a:moveTo>
                  <a:lnTo>
                    <a:pt x="0" y="933798"/>
                  </a:lnTo>
                  <a:lnTo>
                    <a:pt x="0" y="0"/>
                  </a:lnTo>
                  <a:lnTo>
                    <a:pt x="1678679" y="0"/>
                  </a:lnTo>
                  <a:lnTo>
                    <a:pt x="1678679" y="933798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59">
              <a:extLst>
                <a:ext uri="{FF2B5EF4-FFF2-40B4-BE49-F238E27FC236}">
                  <a16:creationId xmlns:a16="http://schemas.microsoft.com/office/drawing/2014/main" id="{2850395A-0F14-6F4D-208C-CF9717E0A47B}"/>
                </a:ext>
              </a:extLst>
            </p:cNvPr>
            <p:cNvSpPr/>
            <p:nvPr/>
          </p:nvSpPr>
          <p:spPr>
            <a:xfrm>
              <a:off x="8653183" y="4032485"/>
              <a:ext cx="1678939" cy="934085"/>
            </a:xfrm>
            <a:custGeom>
              <a:avLst/>
              <a:gdLst/>
              <a:ahLst/>
              <a:cxnLst/>
              <a:rect l="l" t="t" r="r" b="b"/>
              <a:pathLst>
                <a:path w="1678940" h="934085">
                  <a:moveTo>
                    <a:pt x="0" y="0"/>
                  </a:moveTo>
                  <a:lnTo>
                    <a:pt x="1678679" y="0"/>
                  </a:lnTo>
                  <a:lnTo>
                    <a:pt x="1678679" y="933798"/>
                  </a:lnTo>
                  <a:lnTo>
                    <a:pt x="0" y="93379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0655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0">
            <a:extLst>
              <a:ext uri="{FF2B5EF4-FFF2-40B4-BE49-F238E27FC236}">
                <a16:creationId xmlns:a16="http://schemas.microsoft.com/office/drawing/2014/main" id="{41ADC90C-4C67-961F-F601-2EA5C1B54009}"/>
              </a:ext>
            </a:extLst>
          </p:cNvPr>
          <p:cNvSpPr txBox="1"/>
          <p:nvPr/>
        </p:nvSpPr>
        <p:spPr>
          <a:xfrm>
            <a:off x="8745263" y="4109980"/>
            <a:ext cx="1489710" cy="83121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indent="-1270" algn="ctr">
              <a:lnSpc>
                <a:spcPct val="97100"/>
              </a:lnSpc>
              <a:spcBef>
                <a:spcPts val="145"/>
              </a:spcBef>
            </a:pP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Забор</a:t>
            </a:r>
            <a:r>
              <a:rPr sz="900" spc="1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крови</a:t>
            </a:r>
            <a:r>
              <a:rPr sz="900" spc="1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(осмотр</a:t>
            </a:r>
            <a:r>
              <a:rPr sz="900" spc="1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chemeClr val="tx1"/>
                </a:solidFill>
                <a:latin typeface="Times New Roman"/>
                <a:cs typeface="Times New Roman"/>
              </a:rPr>
              <a:t>места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венепункции,</a:t>
            </a:r>
            <a:r>
              <a:rPr sz="900" spc="2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дезинфекция,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введение</a:t>
            </a:r>
            <a:r>
              <a:rPr sz="900" spc="1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иглы,</a:t>
            </a:r>
            <a:r>
              <a:rPr sz="900" spc="1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забор</a:t>
            </a:r>
            <a:r>
              <a:rPr sz="900" spc="1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крови,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снятие</a:t>
            </a:r>
            <a:r>
              <a:rPr sz="900" spc="1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жгута,</a:t>
            </a:r>
            <a:r>
              <a:rPr sz="900" spc="1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повторная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дезинфекция</a:t>
            </a:r>
            <a:r>
              <a:rPr sz="900" spc="2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места венепункции)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70" name="object 61">
            <a:extLst>
              <a:ext uri="{FF2B5EF4-FFF2-40B4-BE49-F238E27FC236}">
                <a16:creationId xmlns:a16="http://schemas.microsoft.com/office/drawing/2014/main" id="{E370664B-954A-DF07-F7E0-4DA38D2F9188}"/>
              </a:ext>
            </a:extLst>
          </p:cNvPr>
          <p:cNvGrpSpPr/>
          <p:nvPr/>
        </p:nvGrpSpPr>
        <p:grpSpPr>
          <a:xfrm>
            <a:off x="7480872" y="5157539"/>
            <a:ext cx="1409700" cy="887730"/>
            <a:chOff x="7480872" y="5102123"/>
            <a:chExt cx="1409700" cy="887730"/>
          </a:xfrm>
          <a:noFill/>
        </p:grpSpPr>
        <p:sp>
          <p:nvSpPr>
            <p:cNvPr id="71" name="object 62">
              <a:extLst>
                <a:ext uri="{FF2B5EF4-FFF2-40B4-BE49-F238E27FC236}">
                  <a16:creationId xmlns:a16="http://schemas.microsoft.com/office/drawing/2014/main" id="{348E758F-FC48-93DB-F02F-4B6243C4011A}"/>
                </a:ext>
              </a:extLst>
            </p:cNvPr>
            <p:cNvSpPr/>
            <p:nvPr/>
          </p:nvSpPr>
          <p:spPr>
            <a:xfrm>
              <a:off x="7486269" y="5107520"/>
              <a:ext cx="1398905" cy="876935"/>
            </a:xfrm>
            <a:custGeom>
              <a:avLst/>
              <a:gdLst/>
              <a:ahLst/>
              <a:cxnLst/>
              <a:rect l="l" t="t" r="r" b="b"/>
              <a:pathLst>
                <a:path w="1398904" h="876935">
                  <a:moveTo>
                    <a:pt x="1398540" y="876896"/>
                  </a:moveTo>
                  <a:lnTo>
                    <a:pt x="0" y="876896"/>
                  </a:lnTo>
                  <a:lnTo>
                    <a:pt x="0" y="0"/>
                  </a:lnTo>
                  <a:lnTo>
                    <a:pt x="1398540" y="0"/>
                  </a:lnTo>
                  <a:lnTo>
                    <a:pt x="1398540" y="876896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63">
              <a:extLst>
                <a:ext uri="{FF2B5EF4-FFF2-40B4-BE49-F238E27FC236}">
                  <a16:creationId xmlns:a16="http://schemas.microsoft.com/office/drawing/2014/main" id="{0520C0A8-D668-51A4-9001-B4C98588C838}"/>
                </a:ext>
              </a:extLst>
            </p:cNvPr>
            <p:cNvSpPr/>
            <p:nvPr/>
          </p:nvSpPr>
          <p:spPr>
            <a:xfrm>
              <a:off x="7486269" y="5107520"/>
              <a:ext cx="1398905" cy="876935"/>
            </a:xfrm>
            <a:custGeom>
              <a:avLst/>
              <a:gdLst/>
              <a:ahLst/>
              <a:cxnLst/>
              <a:rect l="l" t="t" r="r" b="b"/>
              <a:pathLst>
                <a:path w="1398904" h="876935">
                  <a:moveTo>
                    <a:pt x="0" y="0"/>
                  </a:moveTo>
                  <a:lnTo>
                    <a:pt x="1398540" y="0"/>
                  </a:lnTo>
                  <a:lnTo>
                    <a:pt x="1398540" y="876896"/>
                  </a:lnTo>
                  <a:lnTo>
                    <a:pt x="0" y="87689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0677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64">
            <a:extLst>
              <a:ext uri="{FF2B5EF4-FFF2-40B4-BE49-F238E27FC236}">
                <a16:creationId xmlns:a16="http://schemas.microsoft.com/office/drawing/2014/main" id="{1539F2C2-25CD-1A22-AC84-F3E3542FC661}"/>
              </a:ext>
            </a:extLst>
          </p:cNvPr>
          <p:cNvSpPr txBox="1"/>
          <p:nvPr/>
        </p:nvSpPr>
        <p:spPr>
          <a:xfrm>
            <a:off x="7739378" y="5185015"/>
            <a:ext cx="886460" cy="43678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ts val="1050"/>
              </a:lnSpc>
              <a:spcBef>
                <a:spcPts val="170"/>
              </a:spcBef>
            </a:pP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Переход</a:t>
            </a:r>
            <a:r>
              <a:rPr sz="900" spc="9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к</a:t>
            </a:r>
            <a:r>
              <a:rPr sz="900" spc="1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chemeClr val="tx1"/>
                </a:solidFill>
                <a:latin typeface="Times New Roman"/>
                <a:cs typeface="Times New Roman"/>
              </a:rPr>
              <a:t>зоне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дезинфекции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(помещение</a:t>
            </a:r>
            <a:r>
              <a:rPr sz="900" spc="2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chemeClr val="tx1"/>
                </a:solidFill>
                <a:latin typeface="Times New Roman"/>
                <a:cs typeface="Times New Roman"/>
              </a:rPr>
              <a:t>игл,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4" name="object 65">
            <a:extLst>
              <a:ext uri="{FF2B5EF4-FFF2-40B4-BE49-F238E27FC236}">
                <a16:creationId xmlns:a16="http://schemas.microsoft.com/office/drawing/2014/main" id="{8FD91F6F-930D-6AFB-A59C-C1A24AE3A469}"/>
              </a:ext>
            </a:extLst>
          </p:cNvPr>
          <p:cNvSpPr txBox="1"/>
          <p:nvPr/>
        </p:nvSpPr>
        <p:spPr>
          <a:xfrm>
            <a:off x="7611436" y="5583411"/>
            <a:ext cx="1144905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перчток</a:t>
            </a:r>
            <a:r>
              <a:rPr sz="900" spc="114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900" spc="9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контейнере</a:t>
            </a:r>
            <a:endParaRPr sz="9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5" name="object 66">
            <a:extLst>
              <a:ext uri="{FF2B5EF4-FFF2-40B4-BE49-F238E27FC236}">
                <a16:creationId xmlns:a16="http://schemas.microsoft.com/office/drawing/2014/main" id="{91B0AC76-63B0-BD9B-5BCA-64294E0DC72C}"/>
              </a:ext>
            </a:extLst>
          </p:cNvPr>
          <p:cNvSpPr txBox="1"/>
          <p:nvPr/>
        </p:nvSpPr>
        <p:spPr>
          <a:xfrm>
            <a:off x="7774673" y="5716210"/>
            <a:ext cx="817880" cy="29972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40335" marR="5080" indent="-128270">
              <a:lnSpc>
                <a:spcPts val="1060"/>
              </a:lnSpc>
              <a:spcBef>
                <a:spcPts val="165"/>
              </a:spcBef>
            </a:pP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игл,</a:t>
            </a:r>
            <a:r>
              <a:rPr sz="900" spc="1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chemeClr val="tx1"/>
                </a:solidFill>
                <a:latin typeface="Times New Roman"/>
                <a:cs typeface="Times New Roman"/>
              </a:rPr>
              <a:t>перчаток</a:t>
            </a:r>
            <a:r>
              <a:rPr sz="900" spc="1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900" spc="-5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900" spc="-10" dirty="0">
                <a:solidFill>
                  <a:schemeClr val="tx1"/>
                </a:solidFill>
                <a:latin typeface="Times New Roman"/>
                <a:cs typeface="Times New Roman"/>
              </a:rPr>
              <a:t> контейнер</a:t>
            </a:r>
            <a:endParaRPr sz="9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76" name="object 67">
            <a:extLst>
              <a:ext uri="{FF2B5EF4-FFF2-40B4-BE49-F238E27FC236}">
                <a16:creationId xmlns:a16="http://schemas.microsoft.com/office/drawing/2014/main" id="{83AF6CF8-1E1C-8AB2-5C08-2542E8E1E1FD}"/>
              </a:ext>
            </a:extLst>
          </p:cNvPr>
          <p:cNvGrpSpPr/>
          <p:nvPr/>
        </p:nvGrpSpPr>
        <p:grpSpPr>
          <a:xfrm>
            <a:off x="1913837" y="4427381"/>
            <a:ext cx="353695" cy="146050"/>
            <a:chOff x="1913837" y="4371965"/>
            <a:chExt cx="353695" cy="146050"/>
          </a:xfrm>
        </p:grpSpPr>
        <p:sp>
          <p:nvSpPr>
            <p:cNvPr id="77" name="object 68">
              <a:extLst>
                <a:ext uri="{FF2B5EF4-FFF2-40B4-BE49-F238E27FC236}">
                  <a16:creationId xmlns:a16="http://schemas.microsoft.com/office/drawing/2014/main" id="{061D03D5-0E8C-1A54-9378-DFD47047C8B6}"/>
                </a:ext>
              </a:extLst>
            </p:cNvPr>
            <p:cNvSpPr/>
            <p:nvPr/>
          </p:nvSpPr>
          <p:spPr>
            <a:xfrm>
              <a:off x="1927434" y="4443527"/>
              <a:ext cx="213360" cy="1905"/>
            </a:xfrm>
            <a:custGeom>
              <a:avLst/>
              <a:gdLst/>
              <a:ahLst/>
              <a:cxnLst/>
              <a:rect l="l" t="t" r="r" b="b"/>
              <a:pathLst>
                <a:path w="213360" h="1904">
                  <a:moveTo>
                    <a:pt x="0" y="0"/>
                  </a:moveTo>
                  <a:lnTo>
                    <a:pt x="212885" y="1320"/>
                  </a:lnTo>
                </a:path>
              </a:pathLst>
            </a:custGeom>
            <a:ln w="271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69">
              <a:extLst>
                <a:ext uri="{FF2B5EF4-FFF2-40B4-BE49-F238E27FC236}">
                  <a16:creationId xmlns:a16="http://schemas.microsoft.com/office/drawing/2014/main" id="{CAA141EA-6831-883F-B8F6-98E1BAA89522}"/>
                </a:ext>
              </a:extLst>
            </p:cNvPr>
            <p:cNvSpPr/>
            <p:nvPr/>
          </p:nvSpPr>
          <p:spPr>
            <a:xfrm>
              <a:off x="2114449" y="4371965"/>
              <a:ext cx="153035" cy="146050"/>
            </a:xfrm>
            <a:custGeom>
              <a:avLst/>
              <a:gdLst/>
              <a:ahLst/>
              <a:cxnLst/>
              <a:rect l="l" t="t" r="r" b="b"/>
              <a:pathLst>
                <a:path w="153035" h="146050">
                  <a:moveTo>
                    <a:pt x="0" y="145437"/>
                  </a:moveTo>
                  <a:lnTo>
                    <a:pt x="995" y="0"/>
                  </a:lnTo>
                  <a:lnTo>
                    <a:pt x="152707" y="73669"/>
                  </a:lnTo>
                  <a:lnTo>
                    <a:pt x="0" y="1454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9" name="object 70">
            <a:extLst>
              <a:ext uri="{FF2B5EF4-FFF2-40B4-BE49-F238E27FC236}">
                <a16:creationId xmlns:a16="http://schemas.microsoft.com/office/drawing/2014/main" id="{14B027B7-52C6-1544-6CFA-D3614FFCB957}"/>
              </a:ext>
            </a:extLst>
          </p:cNvPr>
          <p:cNvGrpSpPr/>
          <p:nvPr/>
        </p:nvGrpSpPr>
        <p:grpSpPr>
          <a:xfrm>
            <a:off x="3204281" y="3884329"/>
            <a:ext cx="476250" cy="711200"/>
            <a:chOff x="3204281" y="3828913"/>
            <a:chExt cx="476250" cy="711200"/>
          </a:xfrm>
        </p:grpSpPr>
        <p:sp>
          <p:nvSpPr>
            <p:cNvPr id="80" name="object 71">
              <a:extLst>
                <a:ext uri="{FF2B5EF4-FFF2-40B4-BE49-F238E27FC236}">
                  <a16:creationId xmlns:a16="http://schemas.microsoft.com/office/drawing/2014/main" id="{C5C6370E-27A4-F057-437F-C832884C5182}"/>
                </a:ext>
              </a:extLst>
            </p:cNvPr>
            <p:cNvSpPr/>
            <p:nvPr/>
          </p:nvSpPr>
          <p:spPr>
            <a:xfrm>
              <a:off x="3217878" y="4466714"/>
              <a:ext cx="89535" cy="1270"/>
            </a:xfrm>
            <a:custGeom>
              <a:avLst/>
              <a:gdLst/>
              <a:ahLst/>
              <a:cxnLst/>
              <a:rect l="l" t="t" r="r" b="b"/>
              <a:pathLst>
                <a:path w="89535" h="1270">
                  <a:moveTo>
                    <a:pt x="0" y="0"/>
                  </a:moveTo>
                  <a:lnTo>
                    <a:pt x="89335" y="871"/>
                  </a:lnTo>
                </a:path>
              </a:pathLst>
            </a:custGeom>
            <a:ln w="271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72">
              <a:extLst>
                <a:ext uri="{FF2B5EF4-FFF2-40B4-BE49-F238E27FC236}">
                  <a16:creationId xmlns:a16="http://schemas.microsoft.com/office/drawing/2014/main" id="{2F48274C-F15A-FD5D-8E9F-8D4928871159}"/>
                </a:ext>
              </a:extLst>
            </p:cNvPr>
            <p:cNvSpPr/>
            <p:nvPr/>
          </p:nvSpPr>
          <p:spPr>
            <a:xfrm>
              <a:off x="3281075" y="4394607"/>
              <a:ext cx="153035" cy="146050"/>
            </a:xfrm>
            <a:custGeom>
              <a:avLst/>
              <a:gdLst/>
              <a:ahLst/>
              <a:cxnLst/>
              <a:rect l="l" t="t" r="r" b="b"/>
              <a:pathLst>
                <a:path w="153035" h="146050">
                  <a:moveTo>
                    <a:pt x="0" y="145448"/>
                  </a:moveTo>
                  <a:lnTo>
                    <a:pt x="1560" y="0"/>
                  </a:lnTo>
                  <a:lnTo>
                    <a:pt x="152972" y="74215"/>
                  </a:lnTo>
                  <a:lnTo>
                    <a:pt x="0" y="1454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73">
              <a:extLst>
                <a:ext uri="{FF2B5EF4-FFF2-40B4-BE49-F238E27FC236}">
                  <a16:creationId xmlns:a16="http://schemas.microsoft.com/office/drawing/2014/main" id="{B609958E-F1C8-DCC6-8D1E-CCCE0CEC3C42}"/>
                </a:ext>
              </a:extLst>
            </p:cNvPr>
            <p:cNvSpPr/>
            <p:nvPr/>
          </p:nvSpPr>
          <p:spPr>
            <a:xfrm>
              <a:off x="3242143" y="3834340"/>
              <a:ext cx="432434" cy="554990"/>
            </a:xfrm>
            <a:custGeom>
              <a:avLst/>
              <a:gdLst/>
              <a:ahLst/>
              <a:cxnLst/>
              <a:rect l="l" t="t" r="r" b="b"/>
              <a:pathLst>
                <a:path w="432435" h="554989">
                  <a:moveTo>
                    <a:pt x="169834" y="554387"/>
                  </a:moveTo>
                  <a:lnTo>
                    <a:pt x="154422" y="401083"/>
                  </a:lnTo>
                  <a:lnTo>
                    <a:pt x="95315" y="452159"/>
                  </a:lnTo>
                  <a:lnTo>
                    <a:pt x="113429" y="357708"/>
                  </a:lnTo>
                  <a:lnTo>
                    <a:pt x="2702" y="374391"/>
                  </a:lnTo>
                  <a:lnTo>
                    <a:pt x="74498" y="302218"/>
                  </a:lnTo>
                  <a:lnTo>
                    <a:pt x="0" y="221113"/>
                  </a:lnTo>
                  <a:lnTo>
                    <a:pt x="92613" y="195498"/>
                  </a:lnTo>
                  <a:lnTo>
                    <a:pt x="7405" y="58903"/>
                  </a:lnTo>
                  <a:lnTo>
                    <a:pt x="146355" y="162209"/>
                  </a:lnTo>
                  <a:lnTo>
                    <a:pt x="167172" y="58903"/>
                  </a:lnTo>
                  <a:lnTo>
                    <a:pt x="216171" y="148863"/>
                  </a:lnTo>
                  <a:lnTo>
                    <a:pt x="290669" y="0"/>
                  </a:lnTo>
                  <a:lnTo>
                    <a:pt x="283324" y="136671"/>
                  </a:lnTo>
                  <a:lnTo>
                    <a:pt x="367891" y="114393"/>
                  </a:lnTo>
                  <a:lnTo>
                    <a:pt x="334304" y="187747"/>
                  </a:lnTo>
                  <a:lnTo>
                    <a:pt x="422274" y="208844"/>
                  </a:lnTo>
                  <a:lnTo>
                    <a:pt x="352418" y="268852"/>
                  </a:lnTo>
                  <a:lnTo>
                    <a:pt x="432342" y="341102"/>
                  </a:lnTo>
                  <a:lnTo>
                    <a:pt x="337006" y="332170"/>
                  </a:lnTo>
                  <a:lnTo>
                    <a:pt x="363187" y="464427"/>
                  </a:lnTo>
                  <a:lnTo>
                    <a:pt x="280622" y="371054"/>
                  </a:lnTo>
                  <a:lnTo>
                    <a:pt x="265149" y="506571"/>
                  </a:lnTo>
                  <a:lnTo>
                    <a:pt x="210806" y="383322"/>
                  </a:lnTo>
                  <a:lnTo>
                    <a:pt x="169834" y="554387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74">
              <a:extLst>
                <a:ext uri="{FF2B5EF4-FFF2-40B4-BE49-F238E27FC236}">
                  <a16:creationId xmlns:a16="http://schemas.microsoft.com/office/drawing/2014/main" id="{6C19BBF2-0833-6C25-DED8-DCA79408B758}"/>
                </a:ext>
              </a:extLst>
            </p:cNvPr>
            <p:cNvSpPr/>
            <p:nvPr/>
          </p:nvSpPr>
          <p:spPr>
            <a:xfrm>
              <a:off x="3242143" y="3834340"/>
              <a:ext cx="432434" cy="554990"/>
            </a:xfrm>
            <a:custGeom>
              <a:avLst/>
              <a:gdLst/>
              <a:ahLst/>
              <a:cxnLst/>
              <a:rect l="l" t="t" r="r" b="b"/>
              <a:pathLst>
                <a:path w="432435" h="554989">
                  <a:moveTo>
                    <a:pt x="216171" y="148863"/>
                  </a:moveTo>
                  <a:lnTo>
                    <a:pt x="290669" y="0"/>
                  </a:lnTo>
                  <a:lnTo>
                    <a:pt x="283324" y="136671"/>
                  </a:lnTo>
                  <a:lnTo>
                    <a:pt x="367891" y="114393"/>
                  </a:lnTo>
                  <a:lnTo>
                    <a:pt x="334304" y="187747"/>
                  </a:lnTo>
                  <a:lnTo>
                    <a:pt x="422274" y="208844"/>
                  </a:lnTo>
                  <a:lnTo>
                    <a:pt x="352418" y="268852"/>
                  </a:lnTo>
                  <a:lnTo>
                    <a:pt x="432342" y="341102"/>
                  </a:lnTo>
                  <a:lnTo>
                    <a:pt x="337006" y="332170"/>
                  </a:lnTo>
                  <a:lnTo>
                    <a:pt x="363187" y="464427"/>
                  </a:lnTo>
                  <a:lnTo>
                    <a:pt x="280622" y="371054"/>
                  </a:lnTo>
                  <a:lnTo>
                    <a:pt x="265149" y="506571"/>
                  </a:lnTo>
                  <a:lnTo>
                    <a:pt x="210806" y="383322"/>
                  </a:lnTo>
                  <a:lnTo>
                    <a:pt x="169834" y="554387"/>
                  </a:lnTo>
                  <a:lnTo>
                    <a:pt x="154422" y="401083"/>
                  </a:lnTo>
                  <a:lnTo>
                    <a:pt x="95315" y="452159"/>
                  </a:lnTo>
                  <a:lnTo>
                    <a:pt x="113429" y="357708"/>
                  </a:lnTo>
                  <a:lnTo>
                    <a:pt x="2702" y="374391"/>
                  </a:lnTo>
                  <a:lnTo>
                    <a:pt x="74498" y="302218"/>
                  </a:lnTo>
                  <a:lnTo>
                    <a:pt x="0" y="221113"/>
                  </a:lnTo>
                  <a:lnTo>
                    <a:pt x="92613" y="195498"/>
                  </a:lnTo>
                  <a:lnTo>
                    <a:pt x="7405" y="58903"/>
                  </a:lnTo>
                  <a:lnTo>
                    <a:pt x="146355" y="162209"/>
                  </a:lnTo>
                  <a:lnTo>
                    <a:pt x="167172" y="58903"/>
                  </a:lnTo>
                  <a:lnTo>
                    <a:pt x="216171" y="148863"/>
                  </a:lnTo>
                  <a:close/>
                </a:path>
              </a:pathLst>
            </a:custGeom>
            <a:ln w="10844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75">
            <a:extLst>
              <a:ext uri="{FF2B5EF4-FFF2-40B4-BE49-F238E27FC236}">
                <a16:creationId xmlns:a16="http://schemas.microsoft.com/office/drawing/2014/main" id="{2A3678FD-0798-0DD3-8131-E8A1A6135D24}"/>
              </a:ext>
            </a:extLst>
          </p:cNvPr>
          <p:cNvGrpSpPr/>
          <p:nvPr/>
        </p:nvGrpSpPr>
        <p:grpSpPr>
          <a:xfrm>
            <a:off x="4552081" y="4441411"/>
            <a:ext cx="205740" cy="146050"/>
            <a:chOff x="4552081" y="4385995"/>
            <a:chExt cx="205740" cy="146050"/>
          </a:xfrm>
        </p:grpSpPr>
        <p:sp>
          <p:nvSpPr>
            <p:cNvPr id="85" name="object 76">
              <a:extLst>
                <a:ext uri="{FF2B5EF4-FFF2-40B4-BE49-F238E27FC236}">
                  <a16:creationId xmlns:a16="http://schemas.microsoft.com/office/drawing/2014/main" id="{778BBEE0-C00A-6C90-1908-E0369B85D5B1}"/>
                </a:ext>
              </a:extLst>
            </p:cNvPr>
            <p:cNvSpPr/>
            <p:nvPr/>
          </p:nvSpPr>
          <p:spPr>
            <a:xfrm>
              <a:off x="4565675" y="4458283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70">
                  <a:moveTo>
                    <a:pt x="0" y="0"/>
                  </a:moveTo>
                  <a:lnTo>
                    <a:pt x="65066" y="714"/>
                  </a:lnTo>
                </a:path>
              </a:pathLst>
            </a:custGeom>
            <a:ln w="2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77">
              <a:extLst>
                <a:ext uri="{FF2B5EF4-FFF2-40B4-BE49-F238E27FC236}">
                  <a16:creationId xmlns:a16="http://schemas.microsoft.com/office/drawing/2014/main" id="{A1E7D735-7F97-3A49-6DE2-57B4C7B7FB79}"/>
                </a:ext>
              </a:extLst>
            </p:cNvPr>
            <p:cNvSpPr/>
            <p:nvPr/>
          </p:nvSpPr>
          <p:spPr>
            <a:xfrm>
              <a:off x="4604510" y="4385995"/>
              <a:ext cx="153670" cy="146050"/>
            </a:xfrm>
            <a:custGeom>
              <a:avLst/>
              <a:gdLst/>
              <a:ahLst/>
              <a:cxnLst/>
              <a:rect l="l" t="t" r="r" b="b"/>
              <a:pathLst>
                <a:path w="153670" h="146050">
                  <a:moveTo>
                    <a:pt x="0" y="145434"/>
                  </a:moveTo>
                  <a:lnTo>
                    <a:pt x="1756" y="0"/>
                  </a:lnTo>
                  <a:lnTo>
                    <a:pt x="153063" y="74395"/>
                  </a:lnTo>
                  <a:lnTo>
                    <a:pt x="0" y="1454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7" name="object 78">
            <a:extLst>
              <a:ext uri="{FF2B5EF4-FFF2-40B4-BE49-F238E27FC236}">
                <a16:creationId xmlns:a16="http://schemas.microsoft.com/office/drawing/2014/main" id="{2598D662-50EB-F428-B29C-F37754410ABB}"/>
              </a:ext>
            </a:extLst>
          </p:cNvPr>
          <p:cNvGrpSpPr/>
          <p:nvPr/>
        </p:nvGrpSpPr>
        <p:grpSpPr>
          <a:xfrm>
            <a:off x="5875609" y="4458028"/>
            <a:ext cx="181610" cy="146050"/>
            <a:chOff x="5875609" y="4402612"/>
            <a:chExt cx="181610" cy="146050"/>
          </a:xfrm>
        </p:grpSpPr>
        <p:sp>
          <p:nvSpPr>
            <p:cNvPr id="88" name="object 79">
              <a:extLst>
                <a:ext uri="{FF2B5EF4-FFF2-40B4-BE49-F238E27FC236}">
                  <a16:creationId xmlns:a16="http://schemas.microsoft.com/office/drawing/2014/main" id="{C597F448-2562-F047-BD13-E5BEEC30FCC6}"/>
                </a:ext>
              </a:extLst>
            </p:cNvPr>
            <p:cNvSpPr/>
            <p:nvPr/>
          </p:nvSpPr>
          <p:spPr>
            <a:xfrm>
              <a:off x="5889207" y="4475146"/>
              <a:ext cx="41275" cy="635"/>
            </a:xfrm>
            <a:custGeom>
              <a:avLst/>
              <a:gdLst/>
              <a:ahLst/>
              <a:cxnLst/>
              <a:rect l="l" t="t" r="r" b="b"/>
              <a:pathLst>
                <a:path w="41275" h="635">
                  <a:moveTo>
                    <a:pt x="0" y="0"/>
                  </a:moveTo>
                  <a:lnTo>
                    <a:pt x="40830" y="513"/>
                  </a:lnTo>
                </a:path>
              </a:pathLst>
            </a:custGeom>
            <a:ln w="271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0">
              <a:extLst>
                <a:ext uri="{FF2B5EF4-FFF2-40B4-BE49-F238E27FC236}">
                  <a16:creationId xmlns:a16="http://schemas.microsoft.com/office/drawing/2014/main" id="{38400D11-F167-EC6C-49FD-642423CB0234}"/>
                </a:ext>
              </a:extLst>
            </p:cNvPr>
            <p:cNvSpPr/>
            <p:nvPr/>
          </p:nvSpPr>
          <p:spPr>
            <a:xfrm>
              <a:off x="5903657" y="4402612"/>
              <a:ext cx="153670" cy="146050"/>
            </a:xfrm>
            <a:custGeom>
              <a:avLst/>
              <a:gdLst/>
              <a:ahLst/>
              <a:cxnLst/>
              <a:rect l="l" t="t" r="r" b="b"/>
              <a:pathLst>
                <a:path w="153670" h="146050">
                  <a:moveTo>
                    <a:pt x="0" y="145443"/>
                  </a:moveTo>
                  <a:lnTo>
                    <a:pt x="2009" y="0"/>
                  </a:lnTo>
                  <a:lnTo>
                    <a:pt x="153208" y="74642"/>
                  </a:lnTo>
                  <a:lnTo>
                    <a:pt x="0" y="1454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81">
            <a:extLst>
              <a:ext uri="{FF2B5EF4-FFF2-40B4-BE49-F238E27FC236}">
                <a16:creationId xmlns:a16="http://schemas.microsoft.com/office/drawing/2014/main" id="{209D314D-8867-707E-1528-D5FB11ACD557}"/>
              </a:ext>
            </a:extLst>
          </p:cNvPr>
          <p:cNvGrpSpPr/>
          <p:nvPr/>
        </p:nvGrpSpPr>
        <p:grpSpPr>
          <a:xfrm>
            <a:off x="5847292" y="5568844"/>
            <a:ext cx="311785" cy="145415"/>
            <a:chOff x="5847292" y="5513428"/>
            <a:chExt cx="311785" cy="145415"/>
          </a:xfrm>
        </p:grpSpPr>
        <p:sp>
          <p:nvSpPr>
            <p:cNvPr id="91" name="object 82">
              <a:extLst>
                <a:ext uri="{FF2B5EF4-FFF2-40B4-BE49-F238E27FC236}">
                  <a16:creationId xmlns:a16="http://schemas.microsoft.com/office/drawing/2014/main" id="{DB44B72A-8610-D89D-B54A-F5341EE767F7}"/>
                </a:ext>
              </a:extLst>
            </p:cNvPr>
            <p:cNvSpPr/>
            <p:nvPr/>
          </p:nvSpPr>
          <p:spPr>
            <a:xfrm>
              <a:off x="5974070" y="5585390"/>
              <a:ext cx="171450" cy="5080"/>
            </a:xfrm>
            <a:custGeom>
              <a:avLst/>
              <a:gdLst/>
              <a:ahLst/>
              <a:cxnLst/>
              <a:rect l="l" t="t" r="r" b="b"/>
              <a:pathLst>
                <a:path w="171450" h="5079">
                  <a:moveTo>
                    <a:pt x="171019" y="4841"/>
                  </a:moveTo>
                  <a:lnTo>
                    <a:pt x="0" y="0"/>
                  </a:lnTo>
                </a:path>
              </a:pathLst>
            </a:custGeom>
            <a:ln w="27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83">
              <a:extLst>
                <a:ext uri="{FF2B5EF4-FFF2-40B4-BE49-F238E27FC236}">
                  <a16:creationId xmlns:a16="http://schemas.microsoft.com/office/drawing/2014/main" id="{2BABFD3F-9B86-C0A2-FB10-06CEE0A21E47}"/>
                </a:ext>
              </a:extLst>
            </p:cNvPr>
            <p:cNvSpPr/>
            <p:nvPr/>
          </p:nvSpPr>
          <p:spPr>
            <a:xfrm>
              <a:off x="5847292" y="5513428"/>
              <a:ext cx="154940" cy="145415"/>
            </a:xfrm>
            <a:custGeom>
              <a:avLst/>
              <a:gdLst/>
              <a:ahLst/>
              <a:cxnLst/>
              <a:rect l="l" t="t" r="r" b="b"/>
              <a:pathLst>
                <a:path w="154939" h="145414">
                  <a:moveTo>
                    <a:pt x="154398" y="0"/>
                  </a:moveTo>
                  <a:lnTo>
                    <a:pt x="149883" y="145373"/>
                  </a:lnTo>
                  <a:lnTo>
                    <a:pt x="0" y="68372"/>
                  </a:lnTo>
                  <a:lnTo>
                    <a:pt x="1543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3" name="object 84">
            <a:extLst>
              <a:ext uri="{FF2B5EF4-FFF2-40B4-BE49-F238E27FC236}">
                <a16:creationId xmlns:a16="http://schemas.microsoft.com/office/drawing/2014/main" id="{AC501087-7965-E8CE-D042-5DE149C55528}"/>
              </a:ext>
            </a:extLst>
          </p:cNvPr>
          <p:cNvGrpSpPr/>
          <p:nvPr/>
        </p:nvGrpSpPr>
        <p:grpSpPr>
          <a:xfrm>
            <a:off x="7150557" y="4481442"/>
            <a:ext cx="2518410" cy="1256030"/>
            <a:chOff x="7150557" y="4426026"/>
            <a:chExt cx="2518410" cy="1256030"/>
          </a:xfrm>
        </p:grpSpPr>
        <p:sp>
          <p:nvSpPr>
            <p:cNvPr id="94" name="object 85">
              <a:extLst>
                <a:ext uri="{FF2B5EF4-FFF2-40B4-BE49-F238E27FC236}">
                  <a16:creationId xmlns:a16="http://schemas.microsoft.com/office/drawing/2014/main" id="{73007ADB-6B91-B009-D6CB-EC623AF10D99}"/>
                </a:ext>
              </a:extLst>
            </p:cNvPr>
            <p:cNvSpPr/>
            <p:nvPr/>
          </p:nvSpPr>
          <p:spPr>
            <a:xfrm>
              <a:off x="7164209" y="4498333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5" h="1270">
                  <a:moveTo>
                    <a:pt x="0" y="0"/>
                  </a:moveTo>
                  <a:lnTo>
                    <a:pt x="62861" y="698"/>
                  </a:lnTo>
                </a:path>
              </a:pathLst>
            </a:custGeom>
            <a:ln w="2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86">
              <a:extLst>
                <a:ext uri="{FF2B5EF4-FFF2-40B4-BE49-F238E27FC236}">
                  <a16:creationId xmlns:a16="http://schemas.microsoft.com/office/drawing/2014/main" id="{122A462C-F2BC-5908-3AE9-551F0CA5C009}"/>
                </a:ext>
              </a:extLst>
            </p:cNvPr>
            <p:cNvSpPr/>
            <p:nvPr/>
          </p:nvSpPr>
          <p:spPr>
            <a:xfrm>
              <a:off x="7200829" y="4426026"/>
              <a:ext cx="153670" cy="146050"/>
            </a:xfrm>
            <a:custGeom>
              <a:avLst/>
              <a:gdLst/>
              <a:ahLst/>
              <a:cxnLst/>
              <a:rect l="l" t="t" r="r" b="b"/>
              <a:pathLst>
                <a:path w="153670" h="146050">
                  <a:moveTo>
                    <a:pt x="0" y="145433"/>
                  </a:moveTo>
                  <a:lnTo>
                    <a:pt x="1776" y="0"/>
                  </a:lnTo>
                  <a:lnTo>
                    <a:pt x="153073" y="74414"/>
                  </a:lnTo>
                  <a:lnTo>
                    <a:pt x="0" y="14543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87">
              <a:extLst>
                <a:ext uri="{FF2B5EF4-FFF2-40B4-BE49-F238E27FC236}">
                  <a16:creationId xmlns:a16="http://schemas.microsoft.com/office/drawing/2014/main" id="{D08C433D-5DBB-E9D4-D140-4FAD97AD2740}"/>
                </a:ext>
              </a:extLst>
            </p:cNvPr>
            <p:cNvSpPr/>
            <p:nvPr/>
          </p:nvSpPr>
          <p:spPr>
            <a:xfrm>
              <a:off x="8370829" y="4506765"/>
              <a:ext cx="131445" cy="1270"/>
            </a:xfrm>
            <a:custGeom>
              <a:avLst/>
              <a:gdLst/>
              <a:ahLst/>
              <a:cxnLst/>
              <a:rect l="l" t="t" r="r" b="b"/>
              <a:pathLst>
                <a:path w="131445" h="1270">
                  <a:moveTo>
                    <a:pt x="0" y="0"/>
                  </a:moveTo>
                  <a:lnTo>
                    <a:pt x="131249" y="1071"/>
                  </a:lnTo>
                </a:path>
              </a:pathLst>
            </a:custGeom>
            <a:ln w="271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88">
              <a:extLst>
                <a:ext uri="{FF2B5EF4-FFF2-40B4-BE49-F238E27FC236}">
                  <a16:creationId xmlns:a16="http://schemas.microsoft.com/office/drawing/2014/main" id="{5B509F1A-6A27-6922-E535-22B3E1D94486}"/>
                </a:ext>
              </a:extLst>
            </p:cNvPr>
            <p:cNvSpPr/>
            <p:nvPr/>
          </p:nvSpPr>
          <p:spPr>
            <a:xfrm>
              <a:off x="8476062" y="4434903"/>
              <a:ext cx="153035" cy="146050"/>
            </a:xfrm>
            <a:custGeom>
              <a:avLst/>
              <a:gdLst/>
              <a:ahLst/>
              <a:cxnLst/>
              <a:rect l="l" t="t" r="r" b="b"/>
              <a:pathLst>
                <a:path w="153034" h="146050">
                  <a:moveTo>
                    <a:pt x="0" y="145440"/>
                  </a:moveTo>
                  <a:lnTo>
                    <a:pt x="1307" y="0"/>
                  </a:lnTo>
                  <a:lnTo>
                    <a:pt x="152852" y="73970"/>
                  </a:lnTo>
                  <a:lnTo>
                    <a:pt x="0" y="1454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89">
              <a:extLst>
                <a:ext uri="{FF2B5EF4-FFF2-40B4-BE49-F238E27FC236}">
                  <a16:creationId xmlns:a16="http://schemas.microsoft.com/office/drawing/2014/main" id="{CBE842BB-8D38-3555-8AB8-D960B655F30C}"/>
                </a:ext>
              </a:extLst>
            </p:cNvPr>
            <p:cNvSpPr/>
            <p:nvPr/>
          </p:nvSpPr>
          <p:spPr>
            <a:xfrm>
              <a:off x="9588478" y="4995800"/>
              <a:ext cx="5715" cy="165735"/>
            </a:xfrm>
            <a:custGeom>
              <a:avLst/>
              <a:gdLst/>
              <a:ahLst/>
              <a:cxnLst/>
              <a:rect l="l" t="t" r="r" b="b"/>
              <a:pathLst>
                <a:path w="5715" h="165735">
                  <a:moveTo>
                    <a:pt x="0" y="0"/>
                  </a:moveTo>
                  <a:lnTo>
                    <a:pt x="5094" y="165517"/>
                  </a:lnTo>
                </a:path>
              </a:pathLst>
            </a:custGeom>
            <a:ln w="284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0">
              <a:extLst>
                <a:ext uri="{FF2B5EF4-FFF2-40B4-BE49-F238E27FC236}">
                  <a16:creationId xmlns:a16="http://schemas.microsoft.com/office/drawing/2014/main" id="{9296C87B-75AD-479A-CEF0-40A6955B5A60}"/>
                </a:ext>
              </a:extLst>
            </p:cNvPr>
            <p:cNvSpPr/>
            <p:nvPr/>
          </p:nvSpPr>
          <p:spPr>
            <a:xfrm>
              <a:off x="9516763" y="5134951"/>
              <a:ext cx="152400" cy="147955"/>
            </a:xfrm>
            <a:custGeom>
              <a:avLst/>
              <a:gdLst/>
              <a:ahLst/>
              <a:cxnLst/>
              <a:rect l="l" t="t" r="r" b="b"/>
              <a:pathLst>
                <a:path w="152400" h="147954">
                  <a:moveTo>
                    <a:pt x="80538" y="147509"/>
                  </a:moveTo>
                  <a:lnTo>
                    <a:pt x="0" y="4269"/>
                  </a:lnTo>
                  <a:lnTo>
                    <a:pt x="152142" y="0"/>
                  </a:lnTo>
                  <a:lnTo>
                    <a:pt x="80538" y="1475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91">
              <a:extLst>
                <a:ext uri="{FF2B5EF4-FFF2-40B4-BE49-F238E27FC236}">
                  <a16:creationId xmlns:a16="http://schemas.microsoft.com/office/drawing/2014/main" id="{EFD751A5-84B8-E378-E586-502BC640C2C7}"/>
                </a:ext>
              </a:extLst>
            </p:cNvPr>
            <p:cNvSpPr/>
            <p:nvPr/>
          </p:nvSpPr>
          <p:spPr>
            <a:xfrm>
              <a:off x="9027021" y="5608218"/>
              <a:ext cx="204470" cy="5715"/>
            </a:xfrm>
            <a:custGeom>
              <a:avLst/>
              <a:gdLst/>
              <a:ahLst/>
              <a:cxnLst/>
              <a:rect l="l" t="t" r="r" b="b"/>
              <a:pathLst>
                <a:path w="204470" h="5714">
                  <a:moveTo>
                    <a:pt x="204104" y="5201"/>
                  </a:moveTo>
                  <a:lnTo>
                    <a:pt x="0" y="0"/>
                  </a:lnTo>
                </a:path>
              </a:pathLst>
            </a:custGeom>
            <a:ln w="271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92">
              <a:extLst>
                <a:ext uri="{FF2B5EF4-FFF2-40B4-BE49-F238E27FC236}">
                  <a16:creationId xmlns:a16="http://schemas.microsoft.com/office/drawing/2014/main" id="{337D645C-E54B-454D-6784-F17C2DAADCC1}"/>
                </a:ext>
              </a:extLst>
            </p:cNvPr>
            <p:cNvSpPr/>
            <p:nvPr/>
          </p:nvSpPr>
          <p:spPr>
            <a:xfrm>
              <a:off x="8900232" y="5536173"/>
              <a:ext cx="154305" cy="145415"/>
            </a:xfrm>
            <a:custGeom>
              <a:avLst/>
              <a:gdLst/>
              <a:ahLst/>
              <a:cxnLst/>
              <a:rect l="l" t="t" r="r" b="b"/>
              <a:pathLst>
                <a:path w="154304" h="145414">
                  <a:moveTo>
                    <a:pt x="154188" y="0"/>
                  </a:moveTo>
                  <a:lnTo>
                    <a:pt x="150124" y="145395"/>
                  </a:lnTo>
                  <a:lnTo>
                    <a:pt x="0" y="68813"/>
                  </a:lnTo>
                  <a:lnTo>
                    <a:pt x="154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93">
              <a:extLst>
                <a:ext uri="{FF2B5EF4-FFF2-40B4-BE49-F238E27FC236}">
                  <a16:creationId xmlns:a16="http://schemas.microsoft.com/office/drawing/2014/main" id="{AE477679-00DB-32CA-50CC-5A377A8AAA4C}"/>
                </a:ext>
              </a:extLst>
            </p:cNvPr>
            <p:cNvSpPr/>
            <p:nvPr/>
          </p:nvSpPr>
          <p:spPr>
            <a:xfrm>
              <a:off x="7306478" y="5604987"/>
              <a:ext cx="171450" cy="1270"/>
            </a:xfrm>
            <a:custGeom>
              <a:avLst/>
              <a:gdLst/>
              <a:ahLst/>
              <a:cxnLst/>
              <a:rect l="l" t="t" r="r" b="b"/>
              <a:pathLst>
                <a:path w="171450" h="1270">
                  <a:moveTo>
                    <a:pt x="170967" y="0"/>
                  </a:moveTo>
                  <a:lnTo>
                    <a:pt x="0" y="1210"/>
                  </a:lnTo>
                </a:path>
              </a:pathLst>
            </a:custGeom>
            <a:ln w="27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94">
              <a:extLst>
                <a:ext uri="{FF2B5EF4-FFF2-40B4-BE49-F238E27FC236}">
                  <a16:creationId xmlns:a16="http://schemas.microsoft.com/office/drawing/2014/main" id="{2EDE89A5-91C2-3E60-AF39-D3B54F3A56EA}"/>
                </a:ext>
              </a:extLst>
            </p:cNvPr>
            <p:cNvSpPr/>
            <p:nvPr/>
          </p:nvSpPr>
          <p:spPr>
            <a:xfrm>
              <a:off x="7179647" y="5533294"/>
              <a:ext cx="153035" cy="146050"/>
            </a:xfrm>
            <a:custGeom>
              <a:avLst/>
              <a:gdLst/>
              <a:ahLst/>
              <a:cxnLst/>
              <a:rect l="l" t="t" r="r" b="b"/>
              <a:pathLst>
                <a:path w="153034" h="146050">
                  <a:moveTo>
                    <a:pt x="152770" y="145433"/>
                  </a:moveTo>
                  <a:lnTo>
                    <a:pt x="151636" y="0"/>
                  </a:lnTo>
                  <a:lnTo>
                    <a:pt x="0" y="73800"/>
                  </a:lnTo>
                  <a:lnTo>
                    <a:pt x="152770" y="14543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95">
              <a:extLst>
                <a:ext uri="{FF2B5EF4-FFF2-40B4-BE49-F238E27FC236}">
                  <a16:creationId xmlns:a16="http://schemas.microsoft.com/office/drawing/2014/main" id="{64ED73DD-F1AE-64FC-6099-78228091221B}"/>
                </a:ext>
              </a:extLst>
            </p:cNvPr>
            <p:cNvSpPr/>
            <p:nvPr/>
          </p:nvSpPr>
          <p:spPr>
            <a:xfrm>
              <a:off x="7642886" y="4863002"/>
              <a:ext cx="472440" cy="221615"/>
            </a:xfrm>
            <a:custGeom>
              <a:avLst/>
              <a:gdLst/>
              <a:ahLst/>
              <a:cxnLst/>
              <a:rect l="l" t="t" r="r" b="b"/>
              <a:pathLst>
                <a:path w="472440" h="221614">
                  <a:moveTo>
                    <a:pt x="0" y="0"/>
                  </a:moveTo>
                  <a:lnTo>
                    <a:pt x="472070" y="0"/>
                  </a:lnTo>
                  <a:lnTo>
                    <a:pt x="472070" y="221337"/>
                  </a:lnTo>
                  <a:lnTo>
                    <a:pt x="0" y="221337"/>
                  </a:lnTo>
                  <a:lnTo>
                    <a:pt x="0" y="0"/>
                  </a:lnTo>
                  <a:close/>
                </a:path>
              </a:pathLst>
            </a:custGeom>
            <a:ln w="10628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5" name="object 96">
            <a:extLst>
              <a:ext uri="{FF2B5EF4-FFF2-40B4-BE49-F238E27FC236}">
                <a16:creationId xmlns:a16="http://schemas.microsoft.com/office/drawing/2014/main" id="{1D356BA0-D126-A3F9-2A09-B9A916E94239}"/>
              </a:ext>
            </a:extLst>
          </p:cNvPr>
          <p:cNvGrpSpPr/>
          <p:nvPr/>
        </p:nvGrpSpPr>
        <p:grpSpPr>
          <a:xfrm>
            <a:off x="4400248" y="5565754"/>
            <a:ext cx="395605" cy="146050"/>
            <a:chOff x="4400248" y="5510338"/>
            <a:chExt cx="395605" cy="146050"/>
          </a:xfrm>
        </p:grpSpPr>
        <p:sp>
          <p:nvSpPr>
            <p:cNvPr id="106" name="object 97">
              <a:extLst>
                <a:ext uri="{FF2B5EF4-FFF2-40B4-BE49-F238E27FC236}">
                  <a16:creationId xmlns:a16="http://schemas.microsoft.com/office/drawing/2014/main" id="{B6645B63-D7A9-8A3A-8FFF-0A650F5E71BA}"/>
                </a:ext>
              </a:extLst>
            </p:cNvPr>
            <p:cNvSpPr/>
            <p:nvPr/>
          </p:nvSpPr>
          <p:spPr>
            <a:xfrm>
              <a:off x="4527088" y="5581800"/>
              <a:ext cx="255270" cy="1905"/>
            </a:xfrm>
            <a:custGeom>
              <a:avLst/>
              <a:gdLst/>
              <a:ahLst/>
              <a:cxnLst/>
              <a:rect l="l" t="t" r="r" b="b"/>
              <a:pathLst>
                <a:path w="255270" h="1904">
                  <a:moveTo>
                    <a:pt x="254763" y="0"/>
                  </a:moveTo>
                  <a:lnTo>
                    <a:pt x="0" y="1407"/>
                  </a:lnTo>
                </a:path>
              </a:pathLst>
            </a:custGeom>
            <a:ln w="27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98">
              <a:extLst>
                <a:ext uri="{FF2B5EF4-FFF2-40B4-BE49-F238E27FC236}">
                  <a16:creationId xmlns:a16="http://schemas.microsoft.com/office/drawing/2014/main" id="{0A492A05-04EC-3748-AC8E-FED8CDDA060A}"/>
                </a:ext>
              </a:extLst>
            </p:cNvPr>
            <p:cNvSpPr/>
            <p:nvPr/>
          </p:nvSpPr>
          <p:spPr>
            <a:xfrm>
              <a:off x="4400248" y="5510338"/>
              <a:ext cx="153035" cy="146050"/>
            </a:xfrm>
            <a:custGeom>
              <a:avLst/>
              <a:gdLst/>
              <a:ahLst/>
              <a:cxnLst/>
              <a:rect l="l" t="t" r="r" b="b"/>
              <a:pathLst>
                <a:path w="153035" h="146050">
                  <a:moveTo>
                    <a:pt x="152641" y="145446"/>
                  </a:moveTo>
                  <a:lnTo>
                    <a:pt x="151754" y="0"/>
                  </a:lnTo>
                  <a:lnTo>
                    <a:pt x="0" y="73570"/>
                  </a:lnTo>
                  <a:lnTo>
                    <a:pt x="152641" y="1454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99">
            <a:extLst>
              <a:ext uri="{FF2B5EF4-FFF2-40B4-BE49-F238E27FC236}">
                <a16:creationId xmlns:a16="http://schemas.microsoft.com/office/drawing/2014/main" id="{1976A486-4730-CBEF-6DFB-C1114631C6AC}"/>
              </a:ext>
            </a:extLst>
          </p:cNvPr>
          <p:cNvSpPr txBox="1"/>
          <p:nvPr/>
        </p:nvSpPr>
        <p:spPr>
          <a:xfrm>
            <a:off x="2564936" y="4838310"/>
            <a:ext cx="373380" cy="247015"/>
          </a:xfrm>
          <a:prstGeom prst="rect">
            <a:avLst/>
          </a:prstGeom>
          <a:ln w="10670">
            <a:solidFill>
              <a:srgbClr val="1D3054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515"/>
              </a:spcBef>
            </a:pPr>
            <a:r>
              <a:rPr sz="1150" spc="-25" dirty="0">
                <a:latin typeface="Times New Roman"/>
                <a:cs typeface="Times New Roman"/>
              </a:rPr>
              <a:t>1с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9" name="object 100">
            <a:extLst>
              <a:ext uri="{FF2B5EF4-FFF2-40B4-BE49-F238E27FC236}">
                <a16:creationId xmlns:a16="http://schemas.microsoft.com/office/drawing/2014/main" id="{449D0DF8-8412-7036-A1B0-2D46F7AB037E}"/>
              </a:ext>
            </a:extLst>
          </p:cNvPr>
          <p:cNvSpPr txBox="1"/>
          <p:nvPr/>
        </p:nvSpPr>
        <p:spPr>
          <a:xfrm>
            <a:off x="3482585" y="4783511"/>
            <a:ext cx="1076960" cy="221615"/>
          </a:xfrm>
          <a:prstGeom prst="rect">
            <a:avLst/>
          </a:prstGeom>
          <a:ln w="10563">
            <a:solidFill>
              <a:srgbClr val="1D305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267970">
              <a:lnSpc>
                <a:spcPct val="100000"/>
              </a:lnSpc>
              <a:spcBef>
                <a:spcPts val="270"/>
              </a:spcBef>
            </a:pPr>
            <a:r>
              <a:rPr sz="1150" dirty="0">
                <a:latin typeface="Times New Roman"/>
                <a:cs typeface="Times New Roman"/>
              </a:rPr>
              <a:t>600-</a:t>
            </a:r>
            <a:r>
              <a:rPr sz="1150" spc="-20" dirty="0">
                <a:latin typeface="Times New Roman"/>
                <a:cs typeface="Times New Roman"/>
              </a:rPr>
              <a:t>700с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0" name="object 101">
            <a:extLst>
              <a:ext uri="{FF2B5EF4-FFF2-40B4-BE49-F238E27FC236}">
                <a16:creationId xmlns:a16="http://schemas.microsoft.com/office/drawing/2014/main" id="{19A617A8-38F7-4611-6D51-0EDC7E2ADD81}"/>
              </a:ext>
            </a:extLst>
          </p:cNvPr>
          <p:cNvSpPr txBox="1"/>
          <p:nvPr/>
        </p:nvSpPr>
        <p:spPr>
          <a:xfrm>
            <a:off x="5137000" y="4838328"/>
            <a:ext cx="415290" cy="293370"/>
          </a:xfrm>
          <a:prstGeom prst="rect">
            <a:avLst/>
          </a:prstGeom>
          <a:ln w="10688">
            <a:solidFill>
              <a:srgbClr val="000000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515"/>
              </a:spcBef>
            </a:pPr>
            <a:r>
              <a:rPr sz="1150" spc="-25" dirty="0">
                <a:latin typeface="Times New Roman"/>
                <a:cs typeface="Times New Roman"/>
              </a:rPr>
              <a:t>3с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1" name="object 102">
            <a:extLst>
              <a:ext uri="{FF2B5EF4-FFF2-40B4-BE49-F238E27FC236}">
                <a16:creationId xmlns:a16="http://schemas.microsoft.com/office/drawing/2014/main" id="{A6292C8F-2033-ACA5-6813-B87094B62C4D}"/>
              </a:ext>
            </a:extLst>
          </p:cNvPr>
          <p:cNvSpPr txBox="1"/>
          <p:nvPr/>
        </p:nvSpPr>
        <p:spPr>
          <a:xfrm>
            <a:off x="6427443" y="4863623"/>
            <a:ext cx="415290" cy="267970"/>
          </a:xfrm>
          <a:prstGeom prst="rect">
            <a:avLst/>
          </a:prstGeom>
          <a:ln w="10669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500"/>
              </a:spcBef>
            </a:pPr>
            <a:r>
              <a:rPr sz="1150" spc="-25" dirty="0">
                <a:latin typeface="Times New Roman"/>
                <a:cs typeface="Times New Roman"/>
              </a:rPr>
              <a:t>60с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2" name="object 103">
            <a:extLst>
              <a:ext uri="{FF2B5EF4-FFF2-40B4-BE49-F238E27FC236}">
                <a16:creationId xmlns:a16="http://schemas.microsoft.com/office/drawing/2014/main" id="{0E04B65F-A9F3-B09B-7F7A-8B059BE139C1}"/>
              </a:ext>
            </a:extLst>
          </p:cNvPr>
          <p:cNvSpPr txBox="1"/>
          <p:nvPr/>
        </p:nvSpPr>
        <p:spPr>
          <a:xfrm>
            <a:off x="7648204" y="4936283"/>
            <a:ext cx="461645" cy="202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10"/>
              </a:spcBef>
            </a:pPr>
            <a:r>
              <a:rPr sz="1150" spc="-20" dirty="0">
                <a:latin typeface="Times New Roman"/>
                <a:cs typeface="Times New Roman"/>
              </a:rPr>
              <a:t>125с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3" name="object 104">
            <a:extLst>
              <a:ext uri="{FF2B5EF4-FFF2-40B4-BE49-F238E27FC236}">
                <a16:creationId xmlns:a16="http://schemas.microsoft.com/office/drawing/2014/main" id="{14EE41D5-4239-C089-CAC6-0A23A18A0382}"/>
              </a:ext>
            </a:extLst>
          </p:cNvPr>
          <p:cNvSpPr/>
          <p:nvPr/>
        </p:nvSpPr>
        <p:spPr>
          <a:xfrm>
            <a:off x="8992889" y="5042785"/>
            <a:ext cx="478790" cy="247015"/>
          </a:xfrm>
          <a:custGeom>
            <a:avLst/>
            <a:gdLst/>
            <a:ahLst/>
            <a:cxnLst/>
            <a:rect l="l" t="t" r="r" b="b"/>
            <a:pathLst>
              <a:path w="478790" h="247014">
                <a:moveTo>
                  <a:pt x="0" y="0"/>
                </a:moveTo>
                <a:lnTo>
                  <a:pt x="478694" y="0"/>
                </a:lnTo>
                <a:lnTo>
                  <a:pt x="478694" y="246624"/>
                </a:lnTo>
                <a:lnTo>
                  <a:pt x="0" y="246624"/>
                </a:lnTo>
                <a:lnTo>
                  <a:pt x="0" y="0"/>
                </a:lnTo>
                <a:close/>
              </a:path>
            </a:pathLst>
          </a:custGeom>
          <a:ln w="10642">
            <a:solidFill>
              <a:srgbClr val="1D30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05">
            <a:extLst>
              <a:ext uri="{FF2B5EF4-FFF2-40B4-BE49-F238E27FC236}">
                <a16:creationId xmlns:a16="http://schemas.microsoft.com/office/drawing/2014/main" id="{F89F0D4B-59F9-0931-3CAE-C6F5B0EF9EDD}"/>
              </a:ext>
            </a:extLst>
          </p:cNvPr>
          <p:cNvSpPr txBox="1"/>
          <p:nvPr/>
        </p:nvSpPr>
        <p:spPr>
          <a:xfrm>
            <a:off x="9067322" y="5062758"/>
            <a:ext cx="325755" cy="202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0" dirty="0">
                <a:latin typeface="Times New Roman"/>
                <a:cs typeface="Times New Roman"/>
              </a:rPr>
              <a:t>112с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5" name="object 106">
            <a:extLst>
              <a:ext uri="{FF2B5EF4-FFF2-40B4-BE49-F238E27FC236}">
                <a16:creationId xmlns:a16="http://schemas.microsoft.com/office/drawing/2014/main" id="{39168F13-3687-EBF9-6748-15850FEF0E5C}"/>
              </a:ext>
            </a:extLst>
          </p:cNvPr>
          <p:cNvSpPr txBox="1"/>
          <p:nvPr/>
        </p:nvSpPr>
        <p:spPr>
          <a:xfrm>
            <a:off x="6469355" y="6016629"/>
            <a:ext cx="430530" cy="229870"/>
          </a:xfrm>
          <a:prstGeom prst="rect">
            <a:avLst/>
          </a:prstGeom>
          <a:ln w="10656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270"/>
              </a:spcBef>
            </a:pPr>
            <a:r>
              <a:rPr sz="1150" spc="-25" dirty="0">
                <a:latin typeface="Times New Roman"/>
                <a:cs typeface="Times New Roman"/>
              </a:rPr>
              <a:t>48с</a:t>
            </a:r>
            <a:endParaRPr sz="1150">
              <a:latin typeface="Times New Roman"/>
              <a:cs typeface="Times New Roman"/>
            </a:endParaRPr>
          </a:p>
        </p:txBody>
      </p:sp>
      <p:grpSp>
        <p:nvGrpSpPr>
          <p:cNvPr id="116" name="object 107">
            <a:extLst>
              <a:ext uri="{FF2B5EF4-FFF2-40B4-BE49-F238E27FC236}">
                <a16:creationId xmlns:a16="http://schemas.microsoft.com/office/drawing/2014/main" id="{90B58A20-439C-5992-1AE4-B8F82D722EF6}"/>
              </a:ext>
            </a:extLst>
          </p:cNvPr>
          <p:cNvGrpSpPr/>
          <p:nvPr/>
        </p:nvGrpSpPr>
        <p:grpSpPr>
          <a:xfrm>
            <a:off x="9616170" y="6002811"/>
            <a:ext cx="390525" cy="217804"/>
            <a:chOff x="9616170" y="5947395"/>
            <a:chExt cx="390525" cy="217804"/>
          </a:xfrm>
        </p:grpSpPr>
        <p:sp>
          <p:nvSpPr>
            <p:cNvPr id="117" name="object 108">
              <a:extLst>
                <a:ext uri="{FF2B5EF4-FFF2-40B4-BE49-F238E27FC236}">
                  <a16:creationId xmlns:a16="http://schemas.microsoft.com/office/drawing/2014/main" id="{BF17B8E5-0E90-84EF-1A52-EC8F03B35364}"/>
                </a:ext>
              </a:extLst>
            </p:cNvPr>
            <p:cNvSpPr/>
            <p:nvPr/>
          </p:nvSpPr>
          <p:spPr>
            <a:xfrm>
              <a:off x="9621567" y="5952793"/>
              <a:ext cx="379730" cy="207010"/>
            </a:xfrm>
            <a:custGeom>
              <a:avLst/>
              <a:gdLst/>
              <a:ahLst/>
              <a:cxnLst/>
              <a:rect l="l" t="t" r="r" b="b"/>
              <a:pathLst>
                <a:path w="379729" h="207010">
                  <a:moveTo>
                    <a:pt x="379404" y="206570"/>
                  </a:moveTo>
                  <a:lnTo>
                    <a:pt x="0" y="206570"/>
                  </a:lnTo>
                  <a:lnTo>
                    <a:pt x="0" y="0"/>
                  </a:lnTo>
                  <a:lnTo>
                    <a:pt x="379404" y="0"/>
                  </a:lnTo>
                  <a:lnTo>
                    <a:pt x="379404" y="2065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09">
              <a:extLst>
                <a:ext uri="{FF2B5EF4-FFF2-40B4-BE49-F238E27FC236}">
                  <a16:creationId xmlns:a16="http://schemas.microsoft.com/office/drawing/2014/main" id="{C521721F-227E-42AB-4BC6-7B7AB4C8681D}"/>
                </a:ext>
              </a:extLst>
            </p:cNvPr>
            <p:cNvSpPr/>
            <p:nvPr/>
          </p:nvSpPr>
          <p:spPr>
            <a:xfrm>
              <a:off x="9621567" y="5952793"/>
              <a:ext cx="379730" cy="207010"/>
            </a:xfrm>
            <a:custGeom>
              <a:avLst/>
              <a:gdLst/>
              <a:ahLst/>
              <a:cxnLst/>
              <a:rect l="l" t="t" r="r" b="b"/>
              <a:pathLst>
                <a:path w="379729" h="207010">
                  <a:moveTo>
                    <a:pt x="0" y="0"/>
                  </a:moveTo>
                  <a:lnTo>
                    <a:pt x="379404" y="0"/>
                  </a:lnTo>
                  <a:lnTo>
                    <a:pt x="379404" y="206570"/>
                  </a:lnTo>
                  <a:lnTo>
                    <a:pt x="0" y="206570"/>
                  </a:lnTo>
                  <a:lnTo>
                    <a:pt x="0" y="0"/>
                  </a:lnTo>
                  <a:close/>
                </a:path>
              </a:pathLst>
            </a:custGeom>
            <a:ln w="10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" name="object 110">
            <a:extLst>
              <a:ext uri="{FF2B5EF4-FFF2-40B4-BE49-F238E27FC236}">
                <a16:creationId xmlns:a16="http://schemas.microsoft.com/office/drawing/2014/main" id="{2FDF7690-0CAE-CA91-AC6E-33392EA0822C}"/>
              </a:ext>
            </a:extLst>
          </p:cNvPr>
          <p:cNvSpPr txBox="1"/>
          <p:nvPr/>
        </p:nvSpPr>
        <p:spPr>
          <a:xfrm>
            <a:off x="9724675" y="6028182"/>
            <a:ext cx="171450" cy="202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latin typeface="Times New Roman"/>
                <a:cs typeface="Times New Roman"/>
              </a:rPr>
              <a:t>3с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0" name="object 111">
            <a:extLst>
              <a:ext uri="{FF2B5EF4-FFF2-40B4-BE49-F238E27FC236}">
                <a16:creationId xmlns:a16="http://schemas.microsoft.com/office/drawing/2014/main" id="{36880DB8-82B4-B388-92FC-0B885C971A6E}"/>
              </a:ext>
            </a:extLst>
          </p:cNvPr>
          <p:cNvSpPr txBox="1"/>
          <p:nvPr/>
        </p:nvSpPr>
        <p:spPr>
          <a:xfrm>
            <a:off x="5070823" y="6001887"/>
            <a:ext cx="490220" cy="213360"/>
          </a:xfrm>
          <a:prstGeom prst="rect">
            <a:avLst/>
          </a:prstGeom>
          <a:ln w="10625">
            <a:solidFill>
              <a:srgbClr val="00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0"/>
              </a:spcBef>
            </a:pPr>
            <a:r>
              <a:rPr sz="1150" spc="-20" dirty="0">
                <a:latin typeface="Times New Roman"/>
                <a:cs typeface="Times New Roman"/>
              </a:rPr>
              <a:t>123с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1" name="object 112">
            <a:extLst>
              <a:ext uri="{FF2B5EF4-FFF2-40B4-BE49-F238E27FC236}">
                <a16:creationId xmlns:a16="http://schemas.microsoft.com/office/drawing/2014/main" id="{693FB4F8-8596-7C8E-8B69-2EF6E1CF2211}"/>
              </a:ext>
            </a:extLst>
          </p:cNvPr>
          <p:cNvSpPr/>
          <p:nvPr/>
        </p:nvSpPr>
        <p:spPr>
          <a:xfrm>
            <a:off x="8055388" y="6016640"/>
            <a:ext cx="406400" cy="207010"/>
          </a:xfrm>
          <a:custGeom>
            <a:avLst/>
            <a:gdLst/>
            <a:ahLst/>
            <a:cxnLst/>
            <a:rect l="l" t="t" r="r" b="b"/>
            <a:pathLst>
              <a:path w="406400" h="207010">
                <a:moveTo>
                  <a:pt x="405881" y="206580"/>
                </a:moveTo>
                <a:lnTo>
                  <a:pt x="0" y="206580"/>
                </a:lnTo>
                <a:lnTo>
                  <a:pt x="0" y="0"/>
                </a:lnTo>
                <a:lnTo>
                  <a:pt x="405881" y="0"/>
                </a:lnTo>
                <a:lnTo>
                  <a:pt x="405881" y="2065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13">
            <a:extLst>
              <a:ext uri="{FF2B5EF4-FFF2-40B4-BE49-F238E27FC236}">
                <a16:creationId xmlns:a16="http://schemas.microsoft.com/office/drawing/2014/main" id="{A1D8B385-4607-FDA5-A433-A1752BBE0F16}"/>
              </a:ext>
            </a:extLst>
          </p:cNvPr>
          <p:cNvSpPr txBox="1"/>
          <p:nvPr/>
        </p:nvSpPr>
        <p:spPr>
          <a:xfrm>
            <a:off x="8055388" y="6016640"/>
            <a:ext cx="406400" cy="207010"/>
          </a:xfrm>
          <a:prstGeom prst="rect">
            <a:avLst/>
          </a:prstGeom>
          <a:ln w="10648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1440">
              <a:lnSpc>
                <a:spcPts val="1360"/>
              </a:lnSpc>
              <a:spcBef>
                <a:spcPts val="270"/>
              </a:spcBef>
            </a:pPr>
            <a:r>
              <a:rPr sz="1150" spc="-25" dirty="0">
                <a:latin typeface="Times New Roman"/>
                <a:cs typeface="Times New Roman"/>
              </a:rPr>
              <a:t>15с</a:t>
            </a:r>
            <a:endParaRPr sz="1150">
              <a:latin typeface="Times New Roman"/>
              <a:cs typeface="Times New Roman"/>
            </a:endParaRPr>
          </a:p>
        </p:txBody>
      </p:sp>
      <p:grpSp>
        <p:nvGrpSpPr>
          <p:cNvPr id="123" name="object 114">
            <a:extLst>
              <a:ext uri="{FF2B5EF4-FFF2-40B4-BE49-F238E27FC236}">
                <a16:creationId xmlns:a16="http://schemas.microsoft.com/office/drawing/2014/main" id="{CA881200-8D29-CFC3-7812-D6978E310F0F}"/>
              </a:ext>
            </a:extLst>
          </p:cNvPr>
          <p:cNvGrpSpPr/>
          <p:nvPr/>
        </p:nvGrpSpPr>
        <p:grpSpPr>
          <a:xfrm>
            <a:off x="1979072" y="1291309"/>
            <a:ext cx="459740" cy="542925"/>
            <a:chOff x="1979072" y="1235893"/>
            <a:chExt cx="459740" cy="542925"/>
          </a:xfrm>
        </p:grpSpPr>
        <p:sp>
          <p:nvSpPr>
            <p:cNvPr id="124" name="object 115">
              <a:extLst>
                <a:ext uri="{FF2B5EF4-FFF2-40B4-BE49-F238E27FC236}">
                  <a16:creationId xmlns:a16="http://schemas.microsoft.com/office/drawing/2014/main" id="{6BD559D8-4171-AD3F-3DFA-09EA98EA713B}"/>
                </a:ext>
              </a:extLst>
            </p:cNvPr>
            <p:cNvSpPr/>
            <p:nvPr/>
          </p:nvSpPr>
          <p:spPr>
            <a:xfrm>
              <a:off x="1984787" y="1241608"/>
              <a:ext cx="448309" cy="531495"/>
            </a:xfrm>
            <a:custGeom>
              <a:avLst/>
              <a:gdLst/>
              <a:ahLst/>
              <a:cxnLst/>
              <a:rect l="l" t="t" r="r" b="b"/>
              <a:pathLst>
                <a:path w="448310" h="531494">
                  <a:moveTo>
                    <a:pt x="175899" y="531199"/>
                  </a:moveTo>
                  <a:lnTo>
                    <a:pt x="159937" y="384308"/>
                  </a:lnTo>
                  <a:lnTo>
                    <a:pt x="98719" y="433247"/>
                  </a:lnTo>
                  <a:lnTo>
                    <a:pt x="117480" y="342746"/>
                  </a:lnTo>
                  <a:lnTo>
                    <a:pt x="2798" y="358732"/>
                  </a:lnTo>
                  <a:lnTo>
                    <a:pt x="77159" y="289577"/>
                  </a:lnTo>
                  <a:lnTo>
                    <a:pt x="0" y="211865"/>
                  </a:lnTo>
                  <a:lnTo>
                    <a:pt x="95920" y="187321"/>
                  </a:lnTo>
                  <a:lnTo>
                    <a:pt x="7670" y="56440"/>
                  </a:lnTo>
                  <a:lnTo>
                    <a:pt x="151582" y="155425"/>
                  </a:lnTo>
                  <a:lnTo>
                    <a:pt x="173142" y="56440"/>
                  </a:lnTo>
                  <a:lnTo>
                    <a:pt x="223891" y="142637"/>
                  </a:lnTo>
                  <a:lnTo>
                    <a:pt x="301051" y="0"/>
                  </a:lnTo>
                  <a:lnTo>
                    <a:pt x="293442" y="130955"/>
                  </a:lnTo>
                  <a:lnTo>
                    <a:pt x="381030" y="109609"/>
                  </a:lnTo>
                  <a:lnTo>
                    <a:pt x="346243" y="179894"/>
                  </a:lnTo>
                  <a:lnTo>
                    <a:pt x="437355" y="200109"/>
                  </a:lnTo>
                  <a:lnTo>
                    <a:pt x="365005" y="257607"/>
                  </a:lnTo>
                  <a:lnTo>
                    <a:pt x="447782" y="326835"/>
                  </a:lnTo>
                  <a:lnTo>
                    <a:pt x="349042" y="318277"/>
                  </a:lnTo>
                  <a:lnTo>
                    <a:pt x="376158" y="445002"/>
                  </a:lnTo>
                  <a:lnTo>
                    <a:pt x="290644" y="355535"/>
                  </a:lnTo>
                  <a:lnTo>
                    <a:pt x="274619" y="485383"/>
                  </a:lnTo>
                  <a:lnTo>
                    <a:pt x="218335" y="367290"/>
                  </a:lnTo>
                  <a:lnTo>
                    <a:pt x="175899" y="531199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16">
              <a:extLst>
                <a:ext uri="{FF2B5EF4-FFF2-40B4-BE49-F238E27FC236}">
                  <a16:creationId xmlns:a16="http://schemas.microsoft.com/office/drawing/2014/main" id="{827D673B-E6E9-5A21-7748-5AE778C83118}"/>
                </a:ext>
              </a:extLst>
            </p:cNvPr>
            <p:cNvSpPr/>
            <p:nvPr/>
          </p:nvSpPr>
          <p:spPr>
            <a:xfrm>
              <a:off x="1984787" y="1241608"/>
              <a:ext cx="448309" cy="531495"/>
            </a:xfrm>
            <a:custGeom>
              <a:avLst/>
              <a:gdLst/>
              <a:ahLst/>
              <a:cxnLst/>
              <a:rect l="l" t="t" r="r" b="b"/>
              <a:pathLst>
                <a:path w="448310" h="531494">
                  <a:moveTo>
                    <a:pt x="223891" y="142637"/>
                  </a:moveTo>
                  <a:lnTo>
                    <a:pt x="301051" y="0"/>
                  </a:lnTo>
                  <a:lnTo>
                    <a:pt x="293442" y="130955"/>
                  </a:lnTo>
                  <a:lnTo>
                    <a:pt x="381030" y="109609"/>
                  </a:lnTo>
                  <a:lnTo>
                    <a:pt x="346243" y="179894"/>
                  </a:lnTo>
                  <a:lnTo>
                    <a:pt x="437355" y="200109"/>
                  </a:lnTo>
                  <a:lnTo>
                    <a:pt x="365005" y="257607"/>
                  </a:lnTo>
                  <a:lnTo>
                    <a:pt x="447782" y="326835"/>
                  </a:lnTo>
                  <a:lnTo>
                    <a:pt x="349042" y="318277"/>
                  </a:lnTo>
                  <a:lnTo>
                    <a:pt x="376158" y="445002"/>
                  </a:lnTo>
                  <a:lnTo>
                    <a:pt x="290644" y="355535"/>
                  </a:lnTo>
                  <a:lnTo>
                    <a:pt x="274619" y="485383"/>
                  </a:lnTo>
                  <a:lnTo>
                    <a:pt x="218335" y="367290"/>
                  </a:lnTo>
                  <a:lnTo>
                    <a:pt x="175899" y="531199"/>
                  </a:lnTo>
                  <a:lnTo>
                    <a:pt x="159937" y="384308"/>
                  </a:lnTo>
                  <a:lnTo>
                    <a:pt x="98719" y="433247"/>
                  </a:lnTo>
                  <a:lnTo>
                    <a:pt x="117480" y="342746"/>
                  </a:lnTo>
                  <a:lnTo>
                    <a:pt x="2798" y="358732"/>
                  </a:lnTo>
                  <a:lnTo>
                    <a:pt x="77159" y="289577"/>
                  </a:lnTo>
                  <a:lnTo>
                    <a:pt x="0" y="211865"/>
                  </a:lnTo>
                  <a:lnTo>
                    <a:pt x="95920" y="187321"/>
                  </a:lnTo>
                  <a:lnTo>
                    <a:pt x="7670" y="56440"/>
                  </a:lnTo>
                  <a:lnTo>
                    <a:pt x="151582" y="155425"/>
                  </a:lnTo>
                  <a:lnTo>
                    <a:pt x="173142" y="56440"/>
                  </a:lnTo>
                  <a:lnTo>
                    <a:pt x="223891" y="142637"/>
                  </a:lnTo>
                  <a:close/>
                </a:path>
              </a:pathLst>
            </a:custGeom>
            <a:ln w="10825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" name="object 117">
            <a:extLst>
              <a:ext uri="{FF2B5EF4-FFF2-40B4-BE49-F238E27FC236}">
                <a16:creationId xmlns:a16="http://schemas.microsoft.com/office/drawing/2014/main" id="{879B5740-31D2-8D70-C08B-393CA85EB57A}"/>
              </a:ext>
            </a:extLst>
          </p:cNvPr>
          <p:cNvSpPr txBox="1"/>
          <p:nvPr/>
        </p:nvSpPr>
        <p:spPr>
          <a:xfrm>
            <a:off x="2162897" y="1475089"/>
            <a:ext cx="8064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50" dirty="0">
                <a:latin typeface="Times New Roman"/>
                <a:cs typeface="Times New Roman"/>
              </a:rPr>
              <a:t>2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27" name="object 118">
            <a:extLst>
              <a:ext uri="{FF2B5EF4-FFF2-40B4-BE49-F238E27FC236}">
                <a16:creationId xmlns:a16="http://schemas.microsoft.com/office/drawing/2014/main" id="{AF5A8846-5B88-C225-6ABA-42792E6864DB}"/>
              </a:ext>
            </a:extLst>
          </p:cNvPr>
          <p:cNvSpPr txBox="1"/>
          <p:nvPr/>
        </p:nvSpPr>
        <p:spPr>
          <a:xfrm>
            <a:off x="3411428" y="4074146"/>
            <a:ext cx="86360" cy="165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grpSp>
        <p:nvGrpSpPr>
          <p:cNvPr id="128" name="object 119">
            <a:extLst>
              <a:ext uri="{FF2B5EF4-FFF2-40B4-BE49-F238E27FC236}">
                <a16:creationId xmlns:a16="http://schemas.microsoft.com/office/drawing/2014/main" id="{1985321B-2437-21C6-EAC4-D1C5F56ADED2}"/>
              </a:ext>
            </a:extLst>
          </p:cNvPr>
          <p:cNvGrpSpPr/>
          <p:nvPr/>
        </p:nvGrpSpPr>
        <p:grpSpPr>
          <a:xfrm>
            <a:off x="3560990" y="1213613"/>
            <a:ext cx="456565" cy="540385"/>
            <a:chOff x="3560990" y="1158197"/>
            <a:chExt cx="456565" cy="540385"/>
          </a:xfrm>
        </p:grpSpPr>
        <p:sp>
          <p:nvSpPr>
            <p:cNvPr id="129" name="object 120">
              <a:extLst>
                <a:ext uri="{FF2B5EF4-FFF2-40B4-BE49-F238E27FC236}">
                  <a16:creationId xmlns:a16="http://schemas.microsoft.com/office/drawing/2014/main" id="{7E9C06AF-FC6C-8BE1-1D73-40CDAEFE53E1}"/>
                </a:ext>
              </a:extLst>
            </p:cNvPr>
            <p:cNvSpPr/>
            <p:nvPr/>
          </p:nvSpPr>
          <p:spPr>
            <a:xfrm>
              <a:off x="3566408" y="1163615"/>
              <a:ext cx="445770" cy="529590"/>
            </a:xfrm>
            <a:custGeom>
              <a:avLst/>
              <a:gdLst/>
              <a:ahLst/>
              <a:cxnLst/>
              <a:rect l="l" t="t" r="r" b="b"/>
              <a:pathLst>
                <a:path w="445770" h="529589">
                  <a:moveTo>
                    <a:pt x="175041" y="529074"/>
                  </a:moveTo>
                  <a:lnTo>
                    <a:pt x="159156" y="382770"/>
                  </a:lnTo>
                  <a:lnTo>
                    <a:pt x="98237" y="431514"/>
                  </a:lnTo>
                  <a:lnTo>
                    <a:pt x="116907" y="341375"/>
                  </a:lnTo>
                  <a:lnTo>
                    <a:pt x="2784" y="357296"/>
                  </a:lnTo>
                  <a:lnTo>
                    <a:pt x="76783" y="288419"/>
                  </a:lnTo>
                  <a:lnTo>
                    <a:pt x="0" y="211017"/>
                  </a:lnTo>
                  <a:lnTo>
                    <a:pt x="95452" y="186572"/>
                  </a:lnTo>
                  <a:lnTo>
                    <a:pt x="7632" y="56214"/>
                  </a:lnTo>
                  <a:lnTo>
                    <a:pt x="150843" y="154803"/>
                  </a:lnTo>
                  <a:lnTo>
                    <a:pt x="172297" y="56214"/>
                  </a:lnTo>
                  <a:lnTo>
                    <a:pt x="222799" y="142066"/>
                  </a:lnTo>
                  <a:lnTo>
                    <a:pt x="299582" y="0"/>
                  </a:lnTo>
                  <a:lnTo>
                    <a:pt x="292011" y="130431"/>
                  </a:lnTo>
                  <a:lnTo>
                    <a:pt x="379170" y="109170"/>
                  </a:lnTo>
                  <a:lnTo>
                    <a:pt x="344554" y="179175"/>
                  </a:lnTo>
                  <a:lnTo>
                    <a:pt x="435221" y="199309"/>
                  </a:lnTo>
                  <a:lnTo>
                    <a:pt x="363224" y="256576"/>
                  </a:lnTo>
                  <a:lnTo>
                    <a:pt x="445598" y="325527"/>
                  </a:lnTo>
                  <a:lnTo>
                    <a:pt x="347339" y="317003"/>
                  </a:lnTo>
                  <a:lnTo>
                    <a:pt x="374323" y="443222"/>
                  </a:lnTo>
                  <a:lnTo>
                    <a:pt x="289226" y="354112"/>
                  </a:lnTo>
                  <a:lnTo>
                    <a:pt x="273279" y="483441"/>
                  </a:lnTo>
                  <a:lnTo>
                    <a:pt x="217270" y="365820"/>
                  </a:lnTo>
                  <a:lnTo>
                    <a:pt x="175041" y="529074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21">
              <a:extLst>
                <a:ext uri="{FF2B5EF4-FFF2-40B4-BE49-F238E27FC236}">
                  <a16:creationId xmlns:a16="http://schemas.microsoft.com/office/drawing/2014/main" id="{1FE07457-B7AA-89DF-B9DD-E0C7C5ED4D82}"/>
                </a:ext>
              </a:extLst>
            </p:cNvPr>
            <p:cNvSpPr/>
            <p:nvPr/>
          </p:nvSpPr>
          <p:spPr>
            <a:xfrm>
              <a:off x="3566408" y="1163615"/>
              <a:ext cx="445770" cy="529590"/>
            </a:xfrm>
            <a:custGeom>
              <a:avLst/>
              <a:gdLst/>
              <a:ahLst/>
              <a:cxnLst/>
              <a:rect l="l" t="t" r="r" b="b"/>
              <a:pathLst>
                <a:path w="445770" h="529589">
                  <a:moveTo>
                    <a:pt x="222799" y="142066"/>
                  </a:moveTo>
                  <a:lnTo>
                    <a:pt x="299582" y="0"/>
                  </a:lnTo>
                  <a:lnTo>
                    <a:pt x="292011" y="130431"/>
                  </a:lnTo>
                  <a:lnTo>
                    <a:pt x="379170" y="109170"/>
                  </a:lnTo>
                  <a:lnTo>
                    <a:pt x="344554" y="179175"/>
                  </a:lnTo>
                  <a:lnTo>
                    <a:pt x="435221" y="199309"/>
                  </a:lnTo>
                  <a:lnTo>
                    <a:pt x="363224" y="256576"/>
                  </a:lnTo>
                  <a:lnTo>
                    <a:pt x="445598" y="325527"/>
                  </a:lnTo>
                  <a:lnTo>
                    <a:pt x="347339" y="317003"/>
                  </a:lnTo>
                  <a:lnTo>
                    <a:pt x="374323" y="443222"/>
                  </a:lnTo>
                  <a:lnTo>
                    <a:pt x="289226" y="354112"/>
                  </a:lnTo>
                  <a:lnTo>
                    <a:pt x="273279" y="483441"/>
                  </a:lnTo>
                  <a:lnTo>
                    <a:pt x="217270" y="365820"/>
                  </a:lnTo>
                  <a:lnTo>
                    <a:pt x="175041" y="529074"/>
                  </a:lnTo>
                  <a:lnTo>
                    <a:pt x="159156" y="382770"/>
                  </a:lnTo>
                  <a:lnTo>
                    <a:pt x="98237" y="431514"/>
                  </a:lnTo>
                  <a:lnTo>
                    <a:pt x="116907" y="341375"/>
                  </a:lnTo>
                  <a:lnTo>
                    <a:pt x="2784" y="357296"/>
                  </a:lnTo>
                  <a:lnTo>
                    <a:pt x="76783" y="288419"/>
                  </a:lnTo>
                  <a:lnTo>
                    <a:pt x="0" y="211017"/>
                  </a:lnTo>
                  <a:lnTo>
                    <a:pt x="95452" y="186572"/>
                  </a:lnTo>
                  <a:lnTo>
                    <a:pt x="7632" y="56214"/>
                  </a:lnTo>
                  <a:lnTo>
                    <a:pt x="150843" y="154803"/>
                  </a:lnTo>
                  <a:lnTo>
                    <a:pt x="172297" y="56214"/>
                  </a:lnTo>
                  <a:lnTo>
                    <a:pt x="222799" y="142066"/>
                  </a:lnTo>
                  <a:close/>
                </a:path>
              </a:pathLst>
            </a:custGeom>
            <a:ln w="10826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" name="object 122">
            <a:extLst>
              <a:ext uri="{FF2B5EF4-FFF2-40B4-BE49-F238E27FC236}">
                <a16:creationId xmlns:a16="http://schemas.microsoft.com/office/drawing/2014/main" id="{3BEC3AF6-6DDE-E45C-EF14-55253D7AEB86}"/>
              </a:ext>
            </a:extLst>
          </p:cNvPr>
          <p:cNvSpPr txBox="1"/>
          <p:nvPr/>
        </p:nvSpPr>
        <p:spPr>
          <a:xfrm>
            <a:off x="3742311" y="1397097"/>
            <a:ext cx="8064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50" dirty="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022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390685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Карта целевого состояния процесса</a:t>
            </a: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242E781D-A03C-5117-946A-01B9AF65CE35}"/>
              </a:ext>
            </a:extLst>
          </p:cNvPr>
          <p:cNvSpPr txBox="1"/>
          <p:nvPr/>
        </p:nvSpPr>
        <p:spPr>
          <a:xfrm>
            <a:off x="3382318" y="2727572"/>
            <a:ext cx="6663055" cy="76517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63830" indent="-15113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163830" algn="l"/>
              </a:tabLst>
            </a:pPr>
            <a:r>
              <a:rPr sz="1100" spc="55" dirty="0">
                <a:latin typeface="Times New Roman"/>
                <a:cs typeface="Times New Roman"/>
              </a:rPr>
              <a:t>Сокращено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Times New Roman"/>
                <a:cs typeface="Times New Roman"/>
              </a:rPr>
              <a:t>количество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дублирующих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журналов.</a:t>
            </a:r>
            <a:endParaRPr sz="1100" dirty="0">
              <a:latin typeface="Times New Roman"/>
              <a:cs typeface="Times New Roman"/>
            </a:endParaRPr>
          </a:p>
          <a:p>
            <a:pPr marL="163830" indent="-15113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163830" algn="l"/>
              </a:tabLst>
            </a:pPr>
            <a:r>
              <a:rPr sz="1100" spc="50" dirty="0">
                <a:latin typeface="Times New Roman"/>
                <a:cs typeface="Times New Roman"/>
              </a:rPr>
              <a:t>Распределены </a:t>
            </a:r>
            <a:r>
              <a:rPr sz="1100" spc="35" dirty="0" err="1">
                <a:latin typeface="Times New Roman"/>
                <a:cs typeface="Times New Roman"/>
              </a:rPr>
              <a:t>потоки</a:t>
            </a:r>
            <a:r>
              <a:rPr sz="1100" spc="35" dirty="0"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 marL="126364" indent="-117475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126364" algn="l"/>
              </a:tabLst>
            </a:pPr>
            <a:r>
              <a:rPr lang="ru-RU" sz="1100" spc="50" dirty="0">
                <a:latin typeface="Times New Roman"/>
                <a:cs typeface="Times New Roman"/>
              </a:rPr>
              <a:t> </a:t>
            </a:r>
            <a:r>
              <a:rPr sz="1100" spc="50" dirty="0" err="1">
                <a:latin typeface="Times New Roman"/>
                <a:cs typeface="Times New Roman"/>
              </a:rPr>
              <a:t>Выровнена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45" dirty="0">
                <a:latin typeface="Times New Roman"/>
                <a:cs typeface="Times New Roman"/>
              </a:rPr>
              <a:t>загрузку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Times New Roman"/>
                <a:cs typeface="Times New Roman"/>
              </a:rPr>
              <a:t>процедурного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45" dirty="0">
                <a:latin typeface="Times New Roman"/>
                <a:cs typeface="Times New Roman"/>
              </a:rPr>
              <a:t>кабинета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путем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Times New Roman"/>
                <a:cs typeface="Times New Roman"/>
              </a:rPr>
              <a:t>внедрения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Times New Roman"/>
                <a:cs typeface="Times New Roman"/>
              </a:rPr>
              <a:t>предварительной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записи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через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ЕЦП.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02F3658A-0CA1-89B2-B086-C4CCDA2B83E2}"/>
              </a:ext>
            </a:extLst>
          </p:cNvPr>
          <p:cNvSpPr txBox="1"/>
          <p:nvPr/>
        </p:nvSpPr>
        <p:spPr>
          <a:xfrm>
            <a:off x="2040218" y="5025750"/>
            <a:ext cx="1506855" cy="5118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20" dirty="0">
                <a:latin typeface="Times New Roman"/>
                <a:cs typeface="Times New Roman"/>
              </a:rPr>
              <a:t>Время</a:t>
            </a:r>
            <a:r>
              <a:rPr sz="700" spc="135" dirty="0">
                <a:latin typeface="Times New Roman"/>
                <a:cs typeface="Times New Roman"/>
              </a:rPr>
              <a:t> </a:t>
            </a:r>
            <a:r>
              <a:rPr sz="700" spc="20" dirty="0">
                <a:latin typeface="Times New Roman"/>
                <a:cs typeface="Times New Roman"/>
              </a:rPr>
              <a:t>протекания</a:t>
            </a:r>
            <a:r>
              <a:rPr sz="700" spc="135" dirty="0">
                <a:latin typeface="Times New Roman"/>
                <a:cs typeface="Times New Roman"/>
              </a:rPr>
              <a:t> </a:t>
            </a:r>
            <a:r>
              <a:rPr sz="700" spc="20" dirty="0">
                <a:latin typeface="Times New Roman"/>
                <a:cs typeface="Times New Roman"/>
              </a:rPr>
              <a:t>процесса</a:t>
            </a:r>
            <a:r>
              <a:rPr sz="700" spc="125" dirty="0">
                <a:latin typeface="Times New Roman"/>
                <a:cs typeface="Times New Roman"/>
              </a:rPr>
              <a:t> </a:t>
            </a:r>
            <a:r>
              <a:rPr sz="700" spc="-20" dirty="0">
                <a:latin typeface="Times New Roman"/>
                <a:cs typeface="Times New Roman"/>
              </a:rPr>
              <a:t>(ВПП)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700" spc="50" dirty="0">
                <a:latin typeface="Times New Roman"/>
                <a:cs typeface="Times New Roman"/>
              </a:rPr>
              <a:t>ВПП</a:t>
            </a:r>
            <a:r>
              <a:rPr sz="700" spc="60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(min)</a:t>
            </a:r>
            <a:r>
              <a:rPr sz="700" spc="75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-</a:t>
            </a:r>
            <a:r>
              <a:rPr sz="700" spc="90" dirty="0">
                <a:latin typeface="Times New Roman"/>
                <a:cs typeface="Times New Roman"/>
              </a:rPr>
              <a:t> </a:t>
            </a:r>
            <a:r>
              <a:rPr sz="700" spc="-20" dirty="0">
                <a:latin typeface="Times New Roman"/>
                <a:cs typeface="Times New Roman"/>
              </a:rPr>
              <a:t>9.00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700" spc="50" dirty="0">
                <a:latin typeface="Times New Roman"/>
                <a:cs typeface="Times New Roman"/>
              </a:rPr>
              <a:t>ВПП</a:t>
            </a:r>
            <a:r>
              <a:rPr sz="700" spc="65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(max)</a:t>
            </a:r>
            <a:r>
              <a:rPr sz="700" spc="85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-</a:t>
            </a:r>
            <a:r>
              <a:rPr sz="700" spc="80" dirty="0">
                <a:latin typeface="Times New Roman"/>
                <a:cs typeface="Times New Roman"/>
              </a:rPr>
              <a:t> </a:t>
            </a:r>
            <a:r>
              <a:rPr sz="700" spc="-20" dirty="0">
                <a:latin typeface="Times New Roman"/>
                <a:cs typeface="Times New Roman"/>
              </a:rPr>
              <a:t>9.20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5563ECDA-803B-83FB-9B19-FD67EB970C5B}"/>
              </a:ext>
            </a:extLst>
          </p:cNvPr>
          <p:cNvSpPr txBox="1"/>
          <p:nvPr/>
        </p:nvSpPr>
        <p:spPr>
          <a:xfrm>
            <a:off x="1471762" y="2297237"/>
            <a:ext cx="415498" cy="2213610"/>
          </a:xfrm>
          <a:prstGeom prst="rect">
            <a:avLst/>
          </a:prstGeom>
          <a:noFill/>
          <a:ln w="10956">
            <a:solidFill>
              <a:srgbClr val="1D3054"/>
            </a:solidFill>
          </a:ln>
        </p:spPr>
        <p:txBody>
          <a:bodyPr vert="vert270" wrap="square" lIns="0" tIns="184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5"/>
              </a:spcBef>
            </a:pPr>
            <a:endParaRPr sz="13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sz="1200" spc="-3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1350" spc="-30" dirty="0">
                <a:solidFill>
                  <a:schemeClr val="tx1"/>
                </a:solidFill>
                <a:latin typeface="Times New Roman"/>
                <a:cs typeface="Times New Roman"/>
              </a:rPr>
              <a:t>ход</a:t>
            </a:r>
            <a:r>
              <a:rPr sz="1350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35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1350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350" spc="-45" dirty="0">
                <a:solidFill>
                  <a:schemeClr val="tx1"/>
                </a:solidFill>
                <a:latin typeface="Times New Roman"/>
                <a:cs typeface="Times New Roman"/>
              </a:rPr>
              <a:t>процедурный</a:t>
            </a:r>
            <a:r>
              <a:rPr sz="1350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35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кабинет</a:t>
            </a:r>
            <a:endParaRPr sz="13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25" name="object 16">
            <a:extLst>
              <a:ext uri="{FF2B5EF4-FFF2-40B4-BE49-F238E27FC236}">
                <a16:creationId xmlns:a16="http://schemas.microsoft.com/office/drawing/2014/main" id="{D1457D4A-ED74-B9C6-D6AA-4201C12AFF0F}"/>
              </a:ext>
            </a:extLst>
          </p:cNvPr>
          <p:cNvGrpSpPr/>
          <p:nvPr/>
        </p:nvGrpSpPr>
        <p:grpSpPr>
          <a:xfrm>
            <a:off x="2194874" y="2021595"/>
            <a:ext cx="642620" cy="434340"/>
            <a:chOff x="2194874" y="2021595"/>
            <a:chExt cx="642620" cy="434340"/>
          </a:xfrm>
        </p:grpSpPr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F2D6F6C6-A0B9-4378-F55D-78B5201D03BB}"/>
                </a:ext>
              </a:extLst>
            </p:cNvPr>
            <p:cNvSpPr/>
            <p:nvPr/>
          </p:nvSpPr>
          <p:spPr>
            <a:xfrm>
              <a:off x="2208407" y="2090351"/>
              <a:ext cx="525780" cy="352425"/>
            </a:xfrm>
            <a:custGeom>
              <a:avLst/>
              <a:gdLst/>
              <a:ahLst/>
              <a:cxnLst/>
              <a:rect l="l" t="t" r="r" b="b"/>
              <a:pathLst>
                <a:path w="525780" h="352425">
                  <a:moveTo>
                    <a:pt x="0" y="351858"/>
                  </a:moveTo>
                  <a:lnTo>
                    <a:pt x="525780" y="0"/>
                  </a:lnTo>
                </a:path>
              </a:pathLst>
            </a:custGeom>
            <a:ln w="269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C64D43CB-76A0-DA7C-A862-A22F45E0A5DE}"/>
                </a:ext>
              </a:extLst>
            </p:cNvPr>
            <p:cNvSpPr/>
            <p:nvPr/>
          </p:nvSpPr>
          <p:spPr>
            <a:xfrm>
              <a:off x="2669073" y="2021595"/>
              <a:ext cx="168275" cy="139700"/>
            </a:xfrm>
            <a:custGeom>
              <a:avLst/>
              <a:gdLst/>
              <a:ahLst/>
              <a:cxnLst/>
              <a:rect l="l" t="t" r="r" b="b"/>
              <a:pathLst>
                <a:path w="168275" h="139700">
                  <a:moveTo>
                    <a:pt x="167908" y="0"/>
                  </a:moveTo>
                  <a:lnTo>
                    <a:pt x="0" y="25447"/>
                  </a:lnTo>
                  <a:lnTo>
                    <a:pt x="89153" y="139624"/>
                  </a:lnTo>
                  <a:lnTo>
                    <a:pt x="1679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19">
            <a:extLst>
              <a:ext uri="{FF2B5EF4-FFF2-40B4-BE49-F238E27FC236}">
                <a16:creationId xmlns:a16="http://schemas.microsoft.com/office/drawing/2014/main" id="{DCA5CBD0-3561-FF51-9BB5-71E17C28876B}"/>
              </a:ext>
            </a:extLst>
          </p:cNvPr>
          <p:cNvSpPr txBox="1"/>
          <p:nvPr/>
        </p:nvSpPr>
        <p:spPr>
          <a:xfrm>
            <a:off x="2653923" y="1509074"/>
            <a:ext cx="878205" cy="402033"/>
          </a:xfrm>
          <a:prstGeom prst="rect">
            <a:avLst/>
          </a:prstGeom>
          <a:noFill/>
          <a:ln w="10461">
            <a:solidFill>
              <a:srgbClr val="1D3054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208279" marR="92075" indent="-113030">
              <a:lnSpc>
                <a:spcPts val="1290"/>
              </a:lnSpc>
              <a:spcBef>
                <a:spcPts val="535"/>
              </a:spcBef>
            </a:pPr>
            <a:r>
              <a:rPr sz="1100" spc="45" dirty="0">
                <a:solidFill>
                  <a:schemeClr val="tx1"/>
                </a:solidFill>
                <a:latin typeface="Times New Roman"/>
                <a:cs typeface="Times New Roman"/>
              </a:rPr>
              <a:t>Ожидание </a:t>
            </a:r>
            <a:r>
              <a:rPr sz="1100" spc="-10" dirty="0">
                <a:solidFill>
                  <a:schemeClr val="tx1"/>
                </a:solidFill>
                <a:latin typeface="Times New Roman"/>
                <a:cs typeface="Times New Roman"/>
              </a:rPr>
              <a:t>вызова</a:t>
            </a:r>
            <a:endParaRPr sz="11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0">
            <a:extLst>
              <a:ext uri="{FF2B5EF4-FFF2-40B4-BE49-F238E27FC236}">
                <a16:creationId xmlns:a16="http://schemas.microsoft.com/office/drawing/2014/main" id="{8164790E-FFEE-2FE9-02D1-4353C16319E6}"/>
              </a:ext>
            </a:extLst>
          </p:cNvPr>
          <p:cNvSpPr txBox="1"/>
          <p:nvPr/>
        </p:nvSpPr>
        <p:spPr>
          <a:xfrm>
            <a:off x="4151473" y="1492739"/>
            <a:ext cx="1143000" cy="394980"/>
          </a:xfrm>
          <a:prstGeom prst="rect">
            <a:avLst/>
          </a:prstGeom>
          <a:noFill/>
          <a:ln w="10372">
            <a:solidFill>
              <a:srgbClr val="1D3054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150495" marR="94615" indent="-50800">
              <a:lnSpc>
                <a:spcPts val="1300"/>
              </a:lnSpc>
              <a:spcBef>
                <a:spcPts val="480"/>
              </a:spcBef>
            </a:pPr>
            <a:r>
              <a:rPr sz="1100" spc="40" dirty="0">
                <a:solidFill>
                  <a:schemeClr val="tx1"/>
                </a:solidFill>
                <a:latin typeface="Times New Roman"/>
                <a:cs typeface="Times New Roman"/>
              </a:rPr>
              <a:t>Предъявление </a:t>
            </a:r>
            <a:r>
              <a:rPr sz="1100" spc="35" dirty="0">
                <a:solidFill>
                  <a:schemeClr val="tx1"/>
                </a:solidFill>
                <a:latin typeface="Times New Roman"/>
                <a:cs typeface="Times New Roman"/>
              </a:rPr>
              <a:t>направления</a:t>
            </a:r>
            <a:endParaRPr sz="11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0" name="object 21">
            <a:extLst>
              <a:ext uri="{FF2B5EF4-FFF2-40B4-BE49-F238E27FC236}">
                <a16:creationId xmlns:a16="http://schemas.microsoft.com/office/drawing/2014/main" id="{53B96BB8-CD0A-5975-D763-1C03EBC7C1C1}"/>
              </a:ext>
            </a:extLst>
          </p:cNvPr>
          <p:cNvSpPr txBox="1"/>
          <p:nvPr/>
        </p:nvSpPr>
        <p:spPr>
          <a:xfrm>
            <a:off x="5946769" y="1486613"/>
            <a:ext cx="1206500" cy="535305"/>
          </a:xfrm>
          <a:prstGeom prst="rect">
            <a:avLst/>
          </a:prstGeom>
          <a:noFill/>
          <a:ln w="10361">
            <a:solidFill>
              <a:srgbClr val="1D3054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184150" marR="180340" indent="1905" algn="ctr">
              <a:lnSpc>
                <a:spcPct val="98000"/>
              </a:lnSpc>
              <a:spcBef>
                <a:spcPts val="284"/>
              </a:spcBef>
            </a:pPr>
            <a:r>
              <a:rPr sz="1100" spc="50" dirty="0">
                <a:solidFill>
                  <a:schemeClr val="tx1"/>
                </a:solidFill>
                <a:latin typeface="Times New Roman"/>
                <a:cs typeface="Times New Roman"/>
              </a:rPr>
              <a:t>Переход </a:t>
            </a:r>
            <a:r>
              <a:rPr sz="1100" spc="-50" dirty="0">
                <a:solidFill>
                  <a:schemeClr val="tx1"/>
                </a:solidFill>
                <a:latin typeface="Times New Roman"/>
                <a:cs typeface="Times New Roman"/>
              </a:rPr>
              <a:t>к </a:t>
            </a:r>
            <a:r>
              <a:rPr sz="1100" spc="50" dirty="0">
                <a:solidFill>
                  <a:schemeClr val="tx1"/>
                </a:solidFill>
                <a:latin typeface="Times New Roman"/>
                <a:cs typeface="Times New Roman"/>
              </a:rPr>
              <a:t>столу</a:t>
            </a:r>
            <a:r>
              <a:rPr sz="11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забора </a:t>
            </a:r>
            <a:r>
              <a:rPr sz="1100" spc="40" dirty="0">
                <a:solidFill>
                  <a:schemeClr val="tx1"/>
                </a:solidFill>
                <a:latin typeface="Times New Roman"/>
                <a:cs typeface="Times New Roman"/>
              </a:rPr>
              <a:t>крови</a:t>
            </a:r>
            <a:endParaRPr sz="11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1" name="object 22">
            <a:extLst>
              <a:ext uri="{FF2B5EF4-FFF2-40B4-BE49-F238E27FC236}">
                <a16:creationId xmlns:a16="http://schemas.microsoft.com/office/drawing/2014/main" id="{5264B25F-36AC-0A21-E424-06DA21784678}"/>
              </a:ext>
            </a:extLst>
          </p:cNvPr>
          <p:cNvSpPr txBox="1"/>
          <p:nvPr/>
        </p:nvSpPr>
        <p:spPr>
          <a:xfrm>
            <a:off x="7905274" y="1492739"/>
            <a:ext cx="995044" cy="400751"/>
          </a:xfrm>
          <a:prstGeom prst="rect">
            <a:avLst/>
          </a:prstGeom>
          <a:noFill/>
          <a:ln w="10421">
            <a:solidFill>
              <a:srgbClr val="1D3054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99390" marR="181610" indent="-15875">
              <a:lnSpc>
                <a:spcPts val="1300"/>
              </a:lnSpc>
              <a:spcBef>
                <a:spcPts val="525"/>
              </a:spcBef>
            </a:pPr>
            <a:r>
              <a:rPr sz="1100" spc="55" dirty="0">
                <a:solidFill>
                  <a:schemeClr val="tx1"/>
                </a:solidFill>
                <a:latin typeface="Times New Roman"/>
                <a:cs typeface="Times New Roman"/>
              </a:rPr>
              <a:t>Выход</a:t>
            </a:r>
            <a:r>
              <a:rPr sz="11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100" spc="-25" dirty="0">
                <a:solidFill>
                  <a:schemeClr val="tx1"/>
                </a:solidFill>
                <a:latin typeface="Times New Roman"/>
                <a:cs typeface="Times New Roman"/>
              </a:rPr>
              <a:t>из </a:t>
            </a:r>
            <a:r>
              <a:rPr sz="1100" spc="40" dirty="0">
                <a:solidFill>
                  <a:schemeClr val="tx1"/>
                </a:solidFill>
                <a:latin typeface="Times New Roman"/>
                <a:cs typeface="Times New Roman"/>
              </a:rPr>
              <a:t>кабинета</a:t>
            </a:r>
            <a:endParaRPr sz="11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32" name="object 23">
            <a:extLst>
              <a:ext uri="{FF2B5EF4-FFF2-40B4-BE49-F238E27FC236}">
                <a16:creationId xmlns:a16="http://schemas.microsoft.com/office/drawing/2014/main" id="{DC52AF31-4796-CDC6-146A-F581FC428529}"/>
              </a:ext>
            </a:extLst>
          </p:cNvPr>
          <p:cNvGrpSpPr/>
          <p:nvPr/>
        </p:nvGrpSpPr>
        <p:grpSpPr>
          <a:xfrm>
            <a:off x="3675142" y="1715441"/>
            <a:ext cx="368300" cy="140970"/>
            <a:chOff x="3675142" y="1715441"/>
            <a:chExt cx="368300" cy="140970"/>
          </a:xfrm>
        </p:grpSpPr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949408CA-8AB3-F265-4A40-90632218B238}"/>
                </a:ext>
              </a:extLst>
            </p:cNvPr>
            <p:cNvSpPr/>
            <p:nvPr/>
          </p:nvSpPr>
          <p:spPr>
            <a:xfrm>
              <a:off x="3688313" y="1784726"/>
              <a:ext cx="228600" cy="1905"/>
            </a:xfrm>
            <a:custGeom>
              <a:avLst/>
              <a:gdLst/>
              <a:ahLst/>
              <a:cxnLst/>
              <a:rect l="l" t="t" r="r" b="b"/>
              <a:pathLst>
                <a:path w="228600" h="1905">
                  <a:moveTo>
                    <a:pt x="0" y="0"/>
                  </a:moveTo>
                  <a:lnTo>
                    <a:pt x="228258" y="1312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B6FA5626-14E0-DD39-1EC9-E97DAFC66889}"/>
                </a:ext>
              </a:extLst>
            </p:cNvPr>
            <p:cNvSpPr/>
            <p:nvPr/>
          </p:nvSpPr>
          <p:spPr>
            <a:xfrm>
              <a:off x="3890748" y="1715441"/>
              <a:ext cx="153035" cy="140970"/>
            </a:xfrm>
            <a:custGeom>
              <a:avLst/>
              <a:gdLst/>
              <a:ahLst/>
              <a:cxnLst/>
              <a:rect l="l" t="t" r="r" b="b"/>
              <a:pathLst>
                <a:path w="153035" h="140969">
                  <a:moveTo>
                    <a:pt x="0" y="140890"/>
                  </a:moveTo>
                  <a:lnTo>
                    <a:pt x="952" y="0"/>
                  </a:lnTo>
                  <a:lnTo>
                    <a:pt x="152654" y="71326"/>
                  </a:lnTo>
                  <a:lnTo>
                    <a:pt x="0" y="1408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26">
            <a:extLst>
              <a:ext uri="{FF2B5EF4-FFF2-40B4-BE49-F238E27FC236}">
                <a16:creationId xmlns:a16="http://schemas.microsoft.com/office/drawing/2014/main" id="{403B5ABE-6475-3CA0-4260-15BCCB1BB92A}"/>
              </a:ext>
            </a:extLst>
          </p:cNvPr>
          <p:cNvGrpSpPr/>
          <p:nvPr/>
        </p:nvGrpSpPr>
        <p:grpSpPr>
          <a:xfrm>
            <a:off x="5461616" y="1707316"/>
            <a:ext cx="386080" cy="140970"/>
            <a:chOff x="5461616" y="1707316"/>
            <a:chExt cx="386080" cy="140970"/>
          </a:xfrm>
        </p:grpSpPr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0B95AB78-ECB7-B6BB-2744-E27579AA30FC}"/>
                </a:ext>
              </a:extLst>
            </p:cNvPr>
            <p:cNvSpPr/>
            <p:nvPr/>
          </p:nvSpPr>
          <p:spPr>
            <a:xfrm>
              <a:off x="5474787" y="1776559"/>
              <a:ext cx="246379" cy="1905"/>
            </a:xfrm>
            <a:custGeom>
              <a:avLst/>
              <a:gdLst/>
              <a:ahLst/>
              <a:cxnLst/>
              <a:rect l="l" t="t" r="r" b="b"/>
              <a:pathLst>
                <a:path w="246379" h="1905">
                  <a:moveTo>
                    <a:pt x="0" y="0"/>
                  </a:moveTo>
                  <a:lnTo>
                    <a:pt x="245901" y="1347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5D38552D-41B6-6E7F-73CD-A1A509B448C2}"/>
                </a:ext>
              </a:extLst>
            </p:cNvPr>
            <p:cNvSpPr/>
            <p:nvPr/>
          </p:nvSpPr>
          <p:spPr>
            <a:xfrm>
              <a:off x="5694895" y="1707316"/>
              <a:ext cx="153035" cy="140970"/>
            </a:xfrm>
            <a:custGeom>
              <a:avLst/>
              <a:gdLst/>
              <a:ahLst/>
              <a:cxnLst/>
              <a:rect l="l" t="t" r="r" b="b"/>
              <a:pathLst>
                <a:path w="153035" h="140969">
                  <a:moveTo>
                    <a:pt x="0" y="140890"/>
                  </a:moveTo>
                  <a:lnTo>
                    <a:pt x="907" y="0"/>
                  </a:lnTo>
                  <a:lnTo>
                    <a:pt x="152636" y="71285"/>
                  </a:lnTo>
                  <a:lnTo>
                    <a:pt x="0" y="1408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29">
            <a:extLst>
              <a:ext uri="{FF2B5EF4-FFF2-40B4-BE49-F238E27FC236}">
                <a16:creationId xmlns:a16="http://schemas.microsoft.com/office/drawing/2014/main" id="{0BB69B25-247C-FE0F-CDEB-15993F859B4A}"/>
              </a:ext>
            </a:extLst>
          </p:cNvPr>
          <p:cNvGrpSpPr/>
          <p:nvPr/>
        </p:nvGrpSpPr>
        <p:grpSpPr>
          <a:xfrm>
            <a:off x="7256913" y="1707500"/>
            <a:ext cx="492125" cy="140970"/>
            <a:chOff x="7256913" y="1707500"/>
            <a:chExt cx="492125" cy="140970"/>
          </a:xfrm>
        </p:grpSpPr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37BECAAA-951F-3B00-800B-8D7F180EA255}"/>
                </a:ext>
              </a:extLst>
            </p:cNvPr>
            <p:cNvSpPr/>
            <p:nvPr/>
          </p:nvSpPr>
          <p:spPr>
            <a:xfrm>
              <a:off x="7270084" y="1776558"/>
              <a:ext cx="351790" cy="1905"/>
            </a:xfrm>
            <a:custGeom>
              <a:avLst/>
              <a:gdLst/>
              <a:ahLst/>
              <a:cxnLst/>
              <a:rect l="l" t="t" r="r" b="b"/>
              <a:pathLst>
                <a:path w="351790" h="1905">
                  <a:moveTo>
                    <a:pt x="0" y="0"/>
                  </a:moveTo>
                  <a:lnTo>
                    <a:pt x="351771" y="1500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DC4460F3-90DF-8AEE-6857-F76DDF2DB09C}"/>
                </a:ext>
              </a:extLst>
            </p:cNvPr>
            <p:cNvSpPr/>
            <p:nvPr/>
          </p:nvSpPr>
          <p:spPr>
            <a:xfrm>
              <a:off x="7596153" y="1707500"/>
              <a:ext cx="153035" cy="140970"/>
            </a:xfrm>
            <a:custGeom>
              <a:avLst/>
              <a:gdLst/>
              <a:ahLst/>
              <a:cxnLst/>
              <a:rect l="l" t="t" r="r" b="b"/>
              <a:pathLst>
                <a:path w="153034" h="140969">
                  <a:moveTo>
                    <a:pt x="0" y="140891"/>
                  </a:moveTo>
                  <a:lnTo>
                    <a:pt x="708" y="0"/>
                  </a:lnTo>
                  <a:lnTo>
                    <a:pt x="152535" y="71101"/>
                  </a:lnTo>
                  <a:lnTo>
                    <a:pt x="0" y="1408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32">
            <a:extLst>
              <a:ext uri="{FF2B5EF4-FFF2-40B4-BE49-F238E27FC236}">
                <a16:creationId xmlns:a16="http://schemas.microsoft.com/office/drawing/2014/main" id="{69F5B713-4F29-5481-B5E3-4438D39FEB06}"/>
              </a:ext>
            </a:extLst>
          </p:cNvPr>
          <p:cNvSpPr txBox="1"/>
          <p:nvPr/>
        </p:nvSpPr>
        <p:spPr>
          <a:xfrm>
            <a:off x="3050917" y="2052205"/>
            <a:ext cx="364490" cy="222885"/>
          </a:xfrm>
          <a:prstGeom prst="rect">
            <a:avLst/>
          </a:prstGeom>
          <a:ln w="10410">
            <a:solidFill>
              <a:srgbClr val="1D3054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540"/>
              </a:spcBef>
            </a:pPr>
            <a:r>
              <a:rPr sz="850" spc="25" dirty="0">
                <a:latin typeface="Times New Roman"/>
                <a:cs typeface="Times New Roman"/>
              </a:rPr>
              <a:t>10с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2" name="object 33">
            <a:extLst>
              <a:ext uri="{FF2B5EF4-FFF2-40B4-BE49-F238E27FC236}">
                <a16:creationId xmlns:a16="http://schemas.microsoft.com/office/drawing/2014/main" id="{361E0624-E222-D886-1E3C-133B736C87B5}"/>
              </a:ext>
            </a:extLst>
          </p:cNvPr>
          <p:cNvSpPr txBox="1"/>
          <p:nvPr/>
        </p:nvSpPr>
        <p:spPr>
          <a:xfrm>
            <a:off x="8236102" y="2099175"/>
            <a:ext cx="348615" cy="198120"/>
          </a:xfrm>
          <a:prstGeom prst="rect">
            <a:avLst/>
          </a:prstGeom>
          <a:ln w="10433">
            <a:solidFill>
              <a:srgbClr val="1D3054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280"/>
              </a:spcBef>
            </a:pPr>
            <a:r>
              <a:rPr sz="850" spc="25" dirty="0">
                <a:latin typeface="Times New Roman"/>
                <a:cs typeface="Times New Roman"/>
              </a:rPr>
              <a:t>3с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3" name="object 34">
            <a:extLst>
              <a:ext uri="{FF2B5EF4-FFF2-40B4-BE49-F238E27FC236}">
                <a16:creationId xmlns:a16="http://schemas.microsoft.com/office/drawing/2014/main" id="{59CF60B1-7EC6-F1E1-EEE9-60FC126E5CFB}"/>
              </a:ext>
            </a:extLst>
          </p:cNvPr>
          <p:cNvSpPr txBox="1"/>
          <p:nvPr/>
        </p:nvSpPr>
        <p:spPr>
          <a:xfrm>
            <a:off x="4563906" y="2068547"/>
            <a:ext cx="339725" cy="198120"/>
          </a:xfrm>
          <a:prstGeom prst="rect">
            <a:avLst/>
          </a:prstGeom>
          <a:ln w="10442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280"/>
              </a:spcBef>
            </a:pPr>
            <a:r>
              <a:rPr sz="850" spc="25" dirty="0">
                <a:latin typeface="Times New Roman"/>
                <a:cs typeface="Times New Roman"/>
              </a:rPr>
              <a:t>3с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4" name="object 35">
            <a:extLst>
              <a:ext uri="{FF2B5EF4-FFF2-40B4-BE49-F238E27FC236}">
                <a16:creationId xmlns:a16="http://schemas.microsoft.com/office/drawing/2014/main" id="{4C74432F-0F62-C2C7-717C-C05495071B3A}"/>
              </a:ext>
            </a:extLst>
          </p:cNvPr>
          <p:cNvSpPr txBox="1"/>
          <p:nvPr/>
        </p:nvSpPr>
        <p:spPr>
          <a:xfrm>
            <a:off x="6376846" y="2060379"/>
            <a:ext cx="412750" cy="231140"/>
          </a:xfrm>
          <a:prstGeom prst="rect">
            <a:avLst/>
          </a:prstGeom>
          <a:ln w="10428">
            <a:solidFill>
              <a:srgbClr val="1D3054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300"/>
              </a:spcBef>
            </a:pPr>
            <a:r>
              <a:rPr sz="850" spc="30" dirty="0">
                <a:latin typeface="Times New Roman"/>
                <a:cs typeface="Times New Roman"/>
              </a:rPr>
              <a:t>360с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5" name="object 36">
            <a:extLst>
              <a:ext uri="{FF2B5EF4-FFF2-40B4-BE49-F238E27FC236}">
                <a16:creationId xmlns:a16="http://schemas.microsoft.com/office/drawing/2014/main" id="{C81B8A90-5401-A49D-98AA-17571F94CA9E}"/>
              </a:ext>
            </a:extLst>
          </p:cNvPr>
          <p:cNvSpPr txBox="1"/>
          <p:nvPr/>
        </p:nvSpPr>
        <p:spPr>
          <a:xfrm>
            <a:off x="2687006" y="4012410"/>
            <a:ext cx="827405" cy="561692"/>
          </a:xfrm>
          <a:prstGeom prst="rect">
            <a:avLst/>
          </a:prstGeom>
          <a:noFill/>
          <a:ln w="10547">
            <a:solidFill>
              <a:srgbClr val="1D3054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63830" marR="160655" algn="ctr">
              <a:lnSpc>
                <a:spcPct val="100000"/>
              </a:lnSpc>
              <a:spcBef>
                <a:spcPts val="300"/>
              </a:spcBef>
            </a:pPr>
            <a:r>
              <a:rPr sz="850" spc="45" dirty="0">
                <a:solidFill>
                  <a:schemeClr val="tx1"/>
                </a:solidFill>
                <a:latin typeface="Times New Roman"/>
                <a:cs typeface="Times New Roman"/>
              </a:rPr>
              <a:t>Вызов 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пациента </a:t>
            </a:r>
            <a:r>
              <a:rPr sz="850" spc="-10" dirty="0">
                <a:solidFill>
                  <a:schemeClr val="tx1"/>
                </a:solidFill>
                <a:latin typeface="Times New Roman"/>
                <a:cs typeface="Times New Roman"/>
              </a:rPr>
              <a:t>световым 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сигналом</a:t>
            </a: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6" name="object 37">
            <a:extLst>
              <a:ext uri="{FF2B5EF4-FFF2-40B4-BE49-F238E27FC236}">
                <a16:creationId xmlns:a16="http://schemas.microsoft.com/office/drawing/2014/main" id="{C32A8C0D-D350-0B07-4C65-B47345AA04AF}"/>
              </a:ext>
            </a:extLst>
          </p:cNvPr>
          <p:cNvSpPr txBox="1"/>
          <p:nvPr/>
        </p:nvSpPr>
        <p:spPr>
          <a:xfrm>
            <a:off x="3844906" y="4065499"/>
            <a:ext cx="1019175" cy="430887"/>
          </a:xfrm>
          <a:prstGeom prst="rect">
            <a:avLst/>
          </a:prstGeom>
          <a:noFill/>
          <a:ln w="10409">
            <a:solidFill>
              <a:srgbClr val="1D3054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39700" marR="140970" algn="ctr">
              <a:lnSpc>
                <a:spcPct val="100000"/>
              </a:lnSpc>
              <a:spcBef>
                <a:spcPts val="300"/>
              </a:spcBef>
            </a:pPr>
            <a:r>
              <a:rPr sz="850" spc="45" dirty="0">
                <a:solidFill>
                  <a:schemeClr val="tx1"/>
                </a:solidFill>
                <a:latin typeface="Times New Roman"/>
                <a:cs typeface="Times New Roman"/>
              </a:rPr>
              <a:t>Регистрация</a:t>
            </a: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5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 журналах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chemeClr val="tx1"/>
                </a:solidFill>
                <a:latin typeface="Times New Roman"/>
                <a:cs typeface="Times New Roman"/>
              </a:rPr>
              <a:t>+ </a:t>
            </a:r>
            <a:r>
              <a:rPr sz="850" spc="40" dirty="0">
                <a:solidFill>
                  <a:schemeClr val="tx1"/>
                </a:solidFill>
                <a:latin typeface="Times New Roman"/>
                <a:cs typeface="Times New Roman"/>
              </a:rPr>
              <a:t>ЕЦП</a:t>
            </a: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7" name="object 38">
            <a:extLst>
              <a:ext uri="{FF2B5EF4-FFF2-40B4-BE49-F238E27FC236}">
                <a16:creationId xmlns:a16="http://schemas.microsoft.com/office/drawing/2014/main" id="{D97B74E0-E282-C8A6-C3C5-23549E7C18AA}"/>
              </a:ext>
            </a:extLst>
          </p:cNvPr>
          <p:cNvSpPr txBox="1"/>
          <p:nvPr/>
        </p:nvSpPr>
        <p:spPr>
          <a:xfrm>
            <a:off x="5185863" y="4043038"/>
            <a:ext cx="1019175" cy="461665"/>
          </a:xfrm>
          <a:prstGeom prst="rect">
            <a:avLst/>
          </a:prstGeom>
          <a:noFill/>
          <a:ln w="10452">
            <a:solidFill>
              <a:srgbClr val="1D3054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84455" marR="78105" algn="ctr">
              <a:lnSpc>
                <a:spcPct val="100000"/>
              </a:lnSpc>
              <a:spcBef>
                <a:spcPts val="540"/>
              </a:spcBef>
            </a:pP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Переход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dirty="0">
                <a:solidFill>
                  <a:schemeClr val="tx1"/>
                </a:solidFill>
                <a:latin typeface="Times New Roman"/>
                <a:cs typeface="Times New Roman"/>
              </a:rPr>
              <a:t>к</a:t>
            </a:r>
            <a:r>
              <a:rPr sz="85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chemeClr val="tx1"/>
                </a:solidFill>
                <a:latin typeface="Times New Roman"/>
                <a:cs typeface="Times New Roman"/>
              </a:rPr>
              <a:t>столу </a:t>
            </a:r>
            <a:r>
              <a:rPr sz="850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850" spc="1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обработки </a:t>
            </a:r>
            <a:r>
              <a:rPr sz="850" spc="-25" dirty="0">
                <a:solidFill>
                  <a:schemeClr val="tx1"/>
                </a:solidFill>
                <a:latin typeface="Times New Roman"/>
                <a:cs typeface="Times New Roman"/>
              </a:rPr>
              <a:t>рук</a:t>
            </a: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8" name="object 39">
            <a:extLst>
              <a:ext uri="{FF2B5EF4-FFF2-40B4-BE49-F238E27FC236}">
                <a16:creationId xmlns:a16="http://schemas.microsoft.com/office/drawing/2014/main" id="{B464EA2D-F772-4DE4-A802-B30CD52D3315}"/>
              </a:ext>
            </a:extLst>
          </p:cNvPr>
          <p:cNvSpPr txBox="1"/>
          <p:nvPr/>
        </p:nvSpPr>
        <p:spPr>
          <a:xfrm>
            <a:off x="5126315" y="5100728"/>
            <a:ext cx="1068070" cy="368049"/>
          </a:xfrm>
          <a:prstGeom prst="rect">
            <a:avLst/>
          </a:prstGeom>
          <a:noFill/>
          <a:ln w="10473">
            <a:solidFill>
              <a:srgbClr val="1D3054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30"/>
              </a:spcBef>
            </a:pP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50495">
              <a:lnSpc>
                <a:spcPct val="100000"/>
              </a:lnSpc>
            </a:pP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Обработка</a:t>
            </a:r>
            <a:r>
              <a:rPr sz="85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25" dirty="0">
                <a:solidFill>
                  <a:schemeClr val="tx1"/>
                </a:solidFill>
                <a:latin typeface="Times New Roman"/>
                <a:cs typeface="Times New Roman"/>
              </a:rPr>
              <a:t>рук</a:t>
            </a: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9" name="object 40">
            <a:extLst>
              <a:ext uri="{FF2B5EF4-FFF2-40B4-BE49-F238E27FC236}">
                <a16:creationId xmlns:a16="http://schemas.microsoft.com/office/drawing/2014/main" id="{EA55B6B4-F512-C212-C147-1EDE26BC73F4}"/>
              </a:ext>
            </a:extLst>
          </p:cNvPr>
          <p:cNvSpPr txBox="1"/>
          <p:nvPr/>
        </p:nvSpPr>
        <p:spPr>
          <a:xfrm>
            <a:off x="6515794" y="5092561"/>
            <a:ext cx="1010285" cy="571951"/>
          </a:xfrm>
          <a:prstGeom prst="rect">
            <a:avLst/>
          </a:prstGeom>
          <a:noFill/>
          <a:ln w="10505">
            <a:solidFill>
              <a:srgbClr val="1D3054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2240" marR="135255" indent="1905" algn="ctr">
              <a:lnSpc>
                <a:spcPct val="100000"/>
              </a:lnSpc>
              <a:spcBef>
                <a:spcPts val="380"/>
              </a:spcBef>
            </a:pPr>
            <a:r>
              <a:rPr sz="850" spc="40" dirty="0">
                <a:solidFill>
                  <a:schemeClr val="tx1"/>
                </a:solidFill>
                <a:latin typeface="Times New Roman"/>
                <a:cs typeface="Times New Roman"/>
              </a:rPr>
              <a:t>Обработка 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поверхности процедурного </a:t>
            </a:r>
            <a:r>
              <a:rPr sz="850" spc="-10" dirty="0">
                <a:solidFill>
                  <a:schemeClr val="tx1"/>
                </a:solidFill>
                <a:latin typeface="Times New Roman"/>
                <a:cs typeface="Times New Roman"/>
              </a:rPr>
              <a:t>стола</a:t>
            </a: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0" name="object 41">
            <a:extLst>
              <a:ext uri="{FF2B5EF4-FFF2-40B4-BE49-F238E27FC236}">
                <a16:creationId xmlns:a16="http://schemas.microsoft.com/office/drawing/2014/main" id="{47B0E144-DB25-5E3F-4E93-049922AB0856}"/>
              </a:ext>
            </a:extLst>
          </p:cNvPr>
          <p:cNvSpPr txBox="1"/>
          <p:nvPr/>
        </p:nvSpPr>
        <p:spPr>
          <a:xfrm>
            <a:off x="3664053" y="5092561"/>
            <a:ext cx="1083310" cy="372538"/>
          </a:xfrm>
          <a:prstGeom prst="rect">
            <a:avLst/>
          </a:prstGeom>
          <a:noFill/>
          <a:ln w="10472">
            <a:solidFill>
              <a:srgbClr val="1D3054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65"/>
              </a:spcBef>
            </a:pP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5570">
              <a:lnSpc>
                <a:spcPct val="100000"/>
              </a:lnSpc>
            </a:pP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Переход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dirty="0">
                <a:solidFill>
                  <a:schemeClr val="tx1"/>
                </a:solidFill>
                <a:latin typeface="Times New Roman"/>
                <a:cs typeface="Times New Roman"/>
              </a:rPr>
              <a:t>к</a:t>
            </a:r>
            <a:r>
              <a:rPr sz="85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chemeClr val="tx1"/>
                </a:solidFill>
                <a:latin typeface="Times New Roman"/>
                <a:cs typeface="Times New Roman"/>
              </a:rPr>
              <a:t>столу</a:t>
            </a: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1" name="object 42">
            <a:extLst>
              <a:ext uri="{FF2B5EF4-FFF2-40B4-BE49-F238E27FC236}">
                <a16:creationId xmlns:a16="http://schemas.microsoft.com/office/drawing/2014/main" id="{7436B5F4-0975-F23F-88F3-E2759C7EACA9}"/>
              </a:ext>
            </a:extLst>
          </p:cNvPr>
          <p:cNvSpPr txBox="1"/>
          <p:nvPr/>
        </p:nvSpPr>
        <p:spPr>
          <a:xfrm>
            <a:off x="6458451" y="4059373"/>
            <a:ext cx="1019175" cy="403957"/>
          </a:xfrm>
          <a:prstGeom prst="rect">
            <a:avLst/>
          </a:prstGeom>
          <a:noFill/>
          <a:ln w="10456">
            <a:solidFill>
              <a:srgbClr val="1D3054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54940" marR="156210" indent="48260">
              <a:lnSpc>
                <a:spcPct val="100000"/>
              </a:lnSpc>
            </a:pP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Подготовка вакутейнеров</a:t>
            </a: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2" name="object 43">
            <a:extLst>
              <a:ext uri="{FF2B5EF4-FFF2-40B4-BE49-F238E27FC236}">
                <a16:creationId xmlns:a16="http://schemas.microsoft.com/office/drawing/2014/main" id="{7AC5953D-7D8B-9423-4768-DED0F5A69B7E}"/>
              </a:ext>
            </a:extLst>
          </p:cNvPr>
          <p:cNvSpPr/>
          <p:nvPr/>
        </p:nvSpPr>
        <p:spPr>
          <a:xfrm>
            <a:off x="7733243" y="4043038"/>
            <a:ext cx="959485" cy="681990"/>
          </a:xfrm>
          <a:custGeom>
            <a:avLst/>
            <a:gdLst/>
            <a:ahLst/>
            <a:cxnLst/>
            <a:rect l="l" t="t" r="r" b="b"/>
            <a:pathLst>
              <a:path w="959484" h="681989">
                <a:moveTo>
                  <a:pt x="0" y="0"/>
                </a:moveTo>
                <a:lnTo>
                  <a:pt x="959412" y="0"/>
                </a:lnTo>
                <a:lnTo>
                  <a:pt x="959412" y="681980"/>
                </a:lnTo>
                <a:lnTo>
                  <a:pt x="0" y="681980"/>
                </a:lnTo>
                <a:lnTo>
                  <a:pt x="0" y="0"/>
                </a:lnTo>
                <a:close/>
              </a:path>
            </a:pathLst>
          </a:custGeom>
          <a:ln w="10484">
            <a:solidFill>
              <a:srgbClr val="1D30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4">
            <a:extLst>
              <a:ext uri="{FF2B5EF4-FFF2-40B4-BE49-F238E27FC236}">
                <a16:creationId xmlns:a16="http://schemas.microsoft.com/office/drawing/2014/main" id="{F6A93F08-2665-A3BB-FBD0-AB1A0FDE99F8}"/>
              </a:ext>
            </a:extLst>
          </p:cNvPr>
          <p:cNvSpPr txBox="1"/>
          <p:nvPr/>
        </p:nvSpPr>
        <p:spPr>
          <a:xfrm>
            <a:off x="7733243" y="4043038"/>
            <a:ext cx="959485" cy="494366"/>
          </a:xfrm>
          <a:prstGeom prst="rect">
            <a:avLst/>
          </a:prstGeom>
          <a:noFill/>
        </p:spPr>
        <p:txBody>
          <a:bodyPr vert="horz" wrap="square" lIns="0" tIns="100965" rIns="0" bIns="0" rtlCol="0">
            <a:spAutoFit/>
          </a:bodyPr>
          <a:lstStyle/>
          <a:p>
            <a:pPr marL="93345" marR="89535" indent="-2540" algn="ctr">
              <a:lnSpc>
                <a:spcPct val="100000"/>
              </a:lnSpc>
              <a:spcBef>
                <a:spcPts val="795"/>
              </a:spcBef>
            </a:pPr>
            <a:r>
              <a:rPr sz="850" spc="40" dirty="0">
                <a:solidFill>
                  <a:schemeClr val="tx1"/>
                </a:solidFill>
                <a:latin typeface="Times New Roman"/>
                <a:cs typeface="Times New Roman"/>
              </a:rPr>
              <a:t>Обработка</a:t>
            </a:r>
            <a:r>
              <a:rPr sz="850" spc="5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dirty="0">
                <a:solidFill>
                  <a:schemeClr val="tx1"/>
                </a:solidFill>
                <a:latin typeface="Times New Roman"/>
                <a:cs typeface="Times New Roman"/>
              </a:rPr>
              <a:t>рук,</a:t>
            </a:r>
            <a:r>
              <a:rPr sz="850" spc="204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надевание перчаток</a:t>
            </a:r>
            <a:endParaRPr sz="85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54" name="object 45">
            <a:extLst>
              <a:ext uri="{FF2B5EF4-FFF2-40B4-BE49-F238E27FC236}">
                <a16:creationId xmlns:a16="http://schemas.microsoft.com/office/drawing/2014/main" id="{A96873F6-D348-3547-C374-B1F46E9A9EAC}"/>
              </a:ext>
            </a:extLst>
          </p:cNvPr>
          <p:cNvGrpSpPr/>
          <p:nvPr/>
        </p:nvGrpSpPr>
        <p:grpSpPr>
          <a:xfrm>
            <a:off x="9587102" y="5117792"/>
            <a:ext cx="955040" cy="685165"/>
            <a:chOff x="9587102" y="5117792"/>
            <a:chExt cx="955040" cy="685165"/>
          </a:xfrm>
          <a:noFill/>
        </p:grpSpPr>
        <p:sp>
          <p:nvSpPr>
            <p:cNvPr id="55" name="object 46">
              <a:extLst>
                <a:ext uri="{FF2B5EF4-FFF2-40B4-BE49-F238E27FC236}">
                  <a16:creationId xmlns:a16="http://schemas.microsoft.com/office/drawing/2014/main" id="{99CCA210-89BD-1F69-E870-F633473ECD13}"/>
                </a:ext>
              </a:extLst>
            </p:cNvPr>
            <p:cNvSpPr/>
            <p:nvPr/>
          </p:nvSpPr>
          <p:spPr>
            <a:xfrm>
              <a:off x="9592499" y="5123189"/>
              <a:ext cx="944244" cy="674370"/>
            </a:xfrm>
            <a:custGeom>
              <a:avLst/>
              <a:gdLst/>
              <a:ahLst/>
              <a:cxnLst/>
              <a:rect l="l" t="t" r="r" b="b"/>
              <a:pathLst>
                <a:path w="944245" h="674370">
                  <a:moveTo>
                    <a:pt x="943964" y="673812"/>
                  </a:moveTo>
                  <a:lnTo>
                    <a:pt x="0" y="673812"/>
                  </a:lnTo>
                  <a:lnTo>
                    <a:pt x="0" y="0"/>
                  </a:lnTo>
                  <a:lnTo>
                    <a:pt x="943964" y="0"/>
                  </a:lnTo>
                  <a:lnTo>
                    <a:pt x="943964" y="673812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6" name="object 47">
              <a:extLst>
                <a:ext uri="{FF2B5EF4-FFF2-40B4-BE49-F238E27FC236}">
                  <a16:creationId xmlns:a16="http://schemas.microsoft.com/office/drawing/2014/main" id="{204FD04E-85F9-300E-DC80-D352912B94FF}"/>
                </a:ext>
              </a:extLst>
            </p:cNvPr>
            <p:cNvSpPr/>
            <p:nvPr/>
          </p:nvSpPr>
          <p:spPr>
            <a:xfrm>
              <a:off x="9592499" y="5123189"/>
              <a:ext cx="944244" cy="674370"/>
            </a:xfrm>
            <a:custGeom>
              <a:avLst/>
              <a:gdLst/>
              <a:ahLst/>
              <a:cxnLst/>
              <a:rect l="l" t="t" r="r" b="b"/>
              <a:pathLst>
                <a:path w="944245" h="674370">
                  <a:moveTo>
                    <a:pt x="0" y="0"/>
                  </a:moveTo>
                  <a:lnTo>
                    <a:pt x="943964" y="0"/>
                  </a:lnTo>
                  <a:lnTo>
                    <a:pt x="943964" y="673812"/>
                  </a:lnTo>
                  <a:lnTo>
                    <a:pt x="0" y="673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0485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</a:endParaRPr>
            </a:p>
          </p:txBody>
        </p:sp>
      </p:grpSp>
      <p:sp>
        <p:nvSpPr>
          <p:cNvPr id="57" name="object 48">
            <a:extLst>
              <a:ext uri="{FF2B5EF4-FFF2-40B4-BE49-F238E27FC236}">
                <a16:creationId xmlns:a16="http://schemas.microsoft.com/office/drawing/2014/main" id="{7D73350C-3084-A3B1-A5FB-E21851D13294}"/>
              </a:ext>
            </a:extLst>
          </p:cNvPr>
          <p:cNvSpPr txBox="1"/>
          <p:nvPr/>
        </p:nvSpPr>
        <p:spPr>
          <a:xfrm>
            <a:off x="9702205" y="5203393"/>
            <a:ext cx="724535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35"/>
              </a:spcBef>
            </a:pP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Помещение</a:t>
            </a:r>
            <a:r>
              <a:rPr sz="85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5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850" spc="-10" dirty="0">
                <a:solidFill>
                  <a:schemeClr val="tx1"/>
                </a:solidFill>
                <a:latin typeface="Times New Roman"/>
                <a:cs typeface="Times New Roman"/>
              </a:rPr>
              <a:t> штатив 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вакутейнеров</a:t>
            </a:r>
            <a:endParaRPr sz="85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58" name="object 49">
            <a:extLst>
              <a:ext uri="{FF2B5EF4-FFF2-40B4-BE49-F238E27FC236}">
                <a16:creationId xmlns:a16="http://schemas.microsoft.com/office/drawing/2014/main" id="{80BCE5F6-A330-28DA-0893-09A2C87564C9}"/>
              </a:ext>
            </a:extLst>
          </p:cNvPr>
          <p:cNvGrpSpPr/>
          <p:nvPr/>
        </p:nvGrpSpPr>
        <p:grpSpPr>
          <a:xfrm>
            <a:off x="9009255" y="3923296"/>
            <a:ext cx="1689735" cy="915669"/>
            <a:chOff x="9009255" y="3923296"/>
            <a:chExt cx="1689735" cy="915669"/>
          </a:xfrm>
          <a:noFill/>
        </p:grpSpPr>
        <p:sp>
          <p:nvSpPr>
            <p:cNvPr id="59" name="object 50">
              <a:extLst>
                <a:ext uri="{FF2B5EF4-FFF2-40B4-BE49-F238E27FC236}">
                  <a16:creationId xmlns:a16="http://schemas.microsoft.com/office/drawing/2014/main" id="{FE42A0A7-76F7-7494-DAB4-B31EE7F1C055}"/>
                </a:ext>
              </a:extLst>
            </p:cNvPr>
            <p:cNvSpPr/>
            <p:nvPr/>
          </p:nvSpPr>
          <p:spPr>
            <a:xfrm>
              <a:off x="9014653" y="3928693"/>
              <a:ext cx="1678939" cy="904875"/>
            </a:xfrm>
            <a:custGeom>
              <a:avLst/>
              <a:gdLst/>
              <a:ahLst/>
              <a:cxnLst/>
              <a:rect l="l" t="t" r="r" b="b"/>
              <a:pathLst>
                <a:path w="1678940" h="904875">
                  <a:moveTo>
                    <a:pt x="1678394" y="904554"/>
                  </a:moveTo>
                  <a:lnTo>
                    <a:pt x="0" y="904554"/>
                  </a:lnTo>
                  <a:lnTo>
                    <a:pt x="0" y="0"/>
                  </a:lnTo>
                  <a:lnTo>
                    <a:pt x="1678394" y="0"/>
                  </a:lnTo>
                  <a:lnTo>
                    <a:pt x="1678394" y="904554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60" name="object 51">
              <a:extLst>
                <a:ext uri="{FF2B5EF4-FFF2-40B4-BE49-F238E27FC236}">
                  <a16:creationId xmlns:a16="http://schemas.microsoft.com/office/drawing/2014/main" id="{6AC52DC7-37EC-A5B4-9B8D-40CEF70A5934}"/>
                </a:ext>
              </a:extLst>
            </p:cNvPr>
            <p:cNvSpPr/>
            <p:nvPr/>
          </p:nvSpPr>
          <p:spPr>
            <a:xfrm>
              <a:off x="9014653" y="3928694"/>
              <a:ext cx="1678939" cy="904875"/>
            </a:xfrm>
            <a:custGeom>
              <a:avLst/>
              <a:gdLst/>
              <a:ahLst/>
              <a:cxnLst/>
              <a:rect l="l" t="t" r="r" b="b"/>
              <a:pathLst>
                <a:path w="1678940" h="904875">
                  <a:moveTo>
                    <a:pt x="0" y="0"/>
                  </a:moveTo>
                  <a:lnTo>
                    <a:pt x="1678394" y="0"/>
                  </a:lnTo>
                  <a:lnTo>
                    <a:pt x="1678394" y="904554"/>
                  </a:lnTo>
                  <a:lnTo>
                    <a:pt x="0" y="90455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0393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</a:endParaRPr>
            </a:p>
          </p:txBody>
        </p:sp>
      </p:grpSp>
      <p:sp>
        <p:nvSpPr>
          <p:cNvPr id="61" name="object 52">
            <a:extLst>
              <a:ext uri="{FF2B5EF4-FFF2-40B4-BE49-F238E27FC236}">
                <a16:creationId xmlns:a16="http://schemas.microsoft.com/office/drawing/2014/main" id="{C632A895-5DD8-D360-93B2-8B781DFE377B}"/>
              </a:ext>
            </a:extLst>
          </p:cNvPr>
          <p:cNvSpPr txBox="1"/>
          <p:nvPr/>
        </p:nvSpPr>
        <p:spPr>
          <a:xfrm>
            <a:off x="9106715" y="3949683"/>
            <a:ext cx="1489710" cy="8058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35"/>
              </a:spcBef>
            </a:pP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Забор</a:t>
            </a:r>
            <a:r>
              <a:rPr sz="85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крови</a:t>
            </a:r>
            <a:r>
              <a:rPr sz="85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45" dirty="0">
                <a:solidFill>
                  <a:schemeClr val="tx1"/>
                </a:solidFill>
                <a:latin typeface="Times New Roman"/>
                <a:cs typeface="Times New Roman"/>
              </a:rPr>
              <a:t>(осмотр</a:t>
            </a:r>
            <a:r>
              <a:rPr sz="85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20" dirty="0">
                <a:solidFill>
                  <a:schemeClr val="tx1"/>
                </a:solidFill>
                <a:latin typeface="Times New Roman"/>
                <a:cs typeface="Times New Roman"/>
              </a:rPr>
              <a:t>места</a:t>
            </a:r>
            <a:r>
              <a:rPr sz="850" spc="45" dirty="0">
                <a:solidFill>
                  <a:schemeClr val="tx1"/>
                </a:solidFill>
                <a:latin typeface="Times New Roman"/>
                <a:cs typeface="Times New Roman"/>
              </a:rPr>
              <a:t> венепункции,</a:t>
            </a:r>
            <a:r>
              <a:rPr sz="850" spc="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дезинфекция, </a:t>
            </a:r>
            <a:r>
              <a:rPr sz="850" spc="45" dirty="0">
                <a:solidFill>
                  <a:schemeClr val="tx1"/>
                </a:solidFill>
                <a:latin typeface="Times New Roman"/>
                <a:cs typeface="Times New Roman"/>
              </a:rPr>
              <a:t>введение</a:t>
            </a:r>
            <a:r>
              <a:rPr sz="850" spc="1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dirty="0">
                <a:solidFill>
                  <a:schemeClr val="tx1"/>
                </a:solidFill>
                <a:latin typeface="Times New Roman"/>
                <a:cs typeface="Times New Roman"/>
              </a:rPr>
              <a:t>иглы,</a:t>
            </a:r>
            <a:r>
              <a:rPr sz="850" spc="19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dirty="0">
                <a:solidFill>
                  <a:schemeClr val="tx1"/>
                </a:solidFill>
                <a:latin typeface="Times New Roman"/>
                <a:cs typeface="Times New Roman"/>
              </a:rPr>
              <a:t>забор</a:t>
            </a:r>
            <a:r>
              <a:rPr sz="850" spc="19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chemeClr val="tx1"/>
                </a:solidFill>
                <a:latin typeface="Times New Roman"/>
                <a:cs typeface="Times New Roman"/>
              </a:rPr>
              <a:t>крови, </a:t>
            </a:r>
            <a:r>
              <a:rPr sz="850" spc="10" dirty="0">
                <a:solidFill>
                  <a:schemeClr val="tx1"/>
                </a:solidFill>
                <a:latin typeface="Times New Roman"/>
                <a:cs typeface="Times New Roman"/>
              </a:rPr>
              <a:t>снятие</a:t>
            </a:r>
            <a:r>
              <a:rPr sz="850" spc="2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chemeClr val="tx1"/>
                </a:solidFill>
                <a:latin typeface="Times New Roman"/>
                <a:cs typeface="Times New Roman"/>
              </a:rPr>
              <a:t>жгута,</a:t>
            </a:r>
            <a:r>
              <a:rPr sz="850" spc="2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повторная </a:t>
            </a:r>
            <a:r>
              <a:rPr sz="850" spc="45" dirty="0">
                <a:solidFill>
                  <a:schemeClr val="tx1"/>
                </a:solidFill>
                <a:latin typeface="Times New Roman"/>
                <a:cs typeface="Times New Roman"/>
              </a:rPr>
              <a:t>дезинфекция</a:t>
            </a:r>
            <a:r>
              <a:rPr sz="850" spc="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20" dirty="0">
                <a:solidFill>
                  <a:schemeClr val="tx1"/>
                </a:solidFill>
                <a:latin typeface="Times New Roman"/>
                <a:cs typeface="Times New Roman"/>
              </a:rPr>
              <a:t>места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 венепункции)</a:t>
            </a:r>
            <a:endParaRPr sz="85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62" name="object 53">
            <a:extLst>
              <a:ext uri="{FF2B5EF4-FFF2-40B4-BE49-F238E27FC236}">
                <a16:creationId xmlns:a16="http://schemas.microsoft.com/office/drawing/2014/main" id="{6D91BDFC-B565-DC9D-1ED3-898261C5C5C6}"/>
              </a:ext>
            </a:extLst>
          </p:cNvPr>
          <p:cNvGrpSpPr/>
          <p:nvPr/>
        </p:nvGrpSpPr>
        <p:grpSpPr>
          <a:xfrm>
            <a:off x="7842533" y="4964651"/>
            <a:ext cx="1409700" cy="860425"/>
            <a:chOff x="7842533" y="4964651"/>
            <a:chExt cx="1409700" cy="860425"/>
          </a:xfrm>
          <a:noFill/>
        </p:grpSpPr>
        <p:sp>
          <p:nvSpPr>
            <p:cNvPr id="63" name="object 54">
              <a:extLst>
                <a:ext uri="{FF2B5EF4-FFF2-40B4-BE49-F238E27FC236}">
                  <a16:creationId xmlns:a16="http://schemas.microsoft.com/office/drawing/2014/main" id="{3DD0637F-AE89-1D05-2DA9-7361F0539E1D}"/>
                </a:ext>
              </a:extLst>
            </p:cNvPr>
            <p:cNvSpPr/>
            <p:nvPr/>
          </p:nvSpPr>
          <p:spPr>
            <a:xfrm>
              <a:off x="7847931" y="4970048"/>
              <a:ext cx="1398905" cy="849630"/>
            </a:xfrm>
            <a:custGeom>
              <a:avLst/>
              <a:gdLst/>
              <a:ahLst/>
              <a:cxnLst/>
              <a:rect l="l" t="t" r="r" b="b"/>
              <a:pathLst>
                <a:path w="1398904" h="849629">
                  <a:moveTo>
                    <a:pt x="1398298" y="849420"/>
                  </a:moveTo>
                  <a:lnTo>
                    <a:pt x="0" y="849420"/>
                  </a:lnTo>
                  <a:lnTo>
                    <a:pt x="0" y="0"/>
                  </a:lnTo>
                  <a:lnTo>
                    <a:pt x="1398298" y="0"/>
                  </a:lnTo>
                  <a:lnTo>
                    <a:pt x="1398298" y="84942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64" name="object 55">
              <a:extLst>
                <a:ext uri="{FF2B5EF4-FFF2-40B4-BE49-F238E27FC236}">
                  <a16:creationId xmlns:a16="http://schemas.microsoft.com/office/drawing/2014/main" id="{A3ABF489-6C95-BB62-079F-96E72C0A1324}"/>
                </a:ext>
              </a:extLst>
            </p:cNvPr>
            <p:cNvSpPr/>
            <p:nvPr/>
          </p:nvSpPr>
          <p:spPr>
            <a:xfrm>
              <a:off x="7847931" y="4970049"/>
              <a:ext cx="1398905" cy="849630"/>
            </a:xfrm>
            <a:custGeom>
              <a:avLst/>
              <a:gdLst/>
              <a:ahLst/>
              <a:cxnLst/>
              <a:rect l="l" t="t" r="r" b="b"/>
              <a:pathLst>
                <a:path w="1398904" h="849629">
                  <a:moveTo>
                    <a:pt x="0" y="0"/>
                  </a:moveTo>
                  <a:lnTo>
                    <a:pt x="1398298" y="0"/>
                  </a:lnTo>
                  <a:lnTo>
                    <a:pt x="1398298" y="849420"/>
                  </a:lnTo>
                  <a:lnTo>
                    <a:pt x="0" y="84942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0429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</a:endParaRPr>
            </a:p>
          </p:txBody>
        </p:sp>
      </p:grpSp>
      <p:sp>
        <p:nvSpPr>
          <p:cNvPr id="65" name="object 56">
            <a:extLst>
              <a:ext uri="{FF2B5EF4-FFF2-40B4-BE49-F238E27FC236}">
                <a16:creationId xmlns:a16="http://schemas.microsoft.com/office/drawing/2014/main" id="{92CCD504-AF24-9C50-F4BC-32C235E66A07}"/>
              </a:ext>
            </a:extLst>
          </p:cNvPr>
          <p:cNvSpPr txBox="1"/>
          <p:nvPr/>
        </p:nvSpPr>
        <p:spPr>
          <a:xfrm>
            <a:off x="8100996" y="4991039"/>
            <a:ext cx="886460" cy="417830"/>
          </a:xfrm>
          <a:prstGeom prst="rect">
            <a:avLst/>
          </a:prstGeom>
          <a:noFill/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35"/>
              </a:spcBef>
            </a:pP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Переход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dirty="0">
                <a:solidFill>
                  <a:schemeClr val="tx1"/>
                </a:solidFill>
                <a:latin typeface="Times New Roman"/>
                <a:cs typeface="Times New Roman"/>
              </a:rPr>
              <a:t>к</a:t>
            </a:r>
            <a:r>
              <a:rPr sz="85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20" dirty="0">
                <a:solidFill>
                  <a:schemeClr val="tx1"/>
                </a:solidFill>
                <a:latin typeface="Times New Roman"/>
                <a:cs typeface="Times New Roman"/>
              </a:rPr>
              <a:t>зоне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 дезинфекции </a:t>
            </a: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(помещение</a:t>
            </a:r>
            <a:r>
              <a:rPr sz="85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20" dirty="0">
                <a:solidFill>
                  <a:schemeClr val="tx1"/>
                </a:solidFill>
                <a:latin typeface="Times New Roman"/>
                <a:cs typeface="Times New Roman"/>
              </a:rPr>
              <a:t>игл,</a:t>
            </a:r>
            <a:endParaRPr sz="85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6" name="object 57">
            <a:extLst>
              <a:ext uri="{FF2B5EF4-FFF2-40B4-BE49-F238E27FC236}">
                <a16:creationId xmlns:a16="http://schemas.microsoft.com/office/drawing/2014/main" id="{FEAA30F5-69B1-2709-714B-EF623C64576F}"/>
              </a:ext>
            </a:extLst>
          </p:cNvPr>
          <p:cNvSpPr txBox="1"/>
          <p:nvPr/>
        </p:nvSpPr>
        <p:spPr>
          <a:xfrm>
            <a:off x="7973076" y="5376952"/>
            <a:ext cx="1144270" cy="1481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50" spc="45" dirty="0">
                <a:solidFill>
                  <a:schemeClr val="tx1"/>
                </a:solidFill>
                <a:latin typeface="Times New Roman"/>
                <a:cs typeface="Times New Roman"/>
              </a:rPr>
              <a:t>перчток</a:t>
            </a:r>
            <a:r>
              <a:rPr sz="850" spc="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85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chemeClr val="tx1"/>
                </a:solidFill>
                <a:latin typeface="Times New Roman"/>
                <a:cs typeface="Times New Roman"/>
              </a:rPr>
              <a:t>контейнере</a:t>
            </a:r>
            <a:endParaRPr sz="85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7" name="object 58">
            <a:extLst>
              <a:ext uri="{FF2B5EF4-FFF2-40B4-BE49-F238E27FC236}">
                <a16:creationId xmlns:a16="http://schemas.microsoft.com/office/drawing/2014/main" id="{E3ACA65B-A50E-53DC-89FE-583566AEF8A9}"/>
              </a:ext>
            </a:extLst>
          </p:cNvPr>
          <p:cNvSpPr txBox="1"/>
          <p:nvPr/>
        </p:nvSpPr>
        <p:spPr>
          <a:xfrm>
            <a:off x="8136283" y="5505591"/>
            <a:ext cx="817244" cy="27892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40335" marR="5080" indent="-128270">
              <a:lnSpc>
                <a:spcPct val="100000"/>
              </a:lnSpc>
              <a:spcBef>
                <a:spcPts val="135"/>
              </a:spcBef>
            </a:pPr>
            <a:r>
              <a:rPr sz="850" dirty="0">
                <a:solidFill>
                  <a:schemeClr val="tx1"/>
                </a:solidFill>
                <a:latin typeface="Times New Roman"/>
                <a:cs typeface="Times New Roman"/>
              </a:rPr>
              <a:t>игл,</a:t>
            </a:r>
            <a:r>
              <a:rPr sz="850" spc="1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45" dirty="0">
                <a:solidFill>
                  <a:schemeClr val="tx1"/>
                </a:solidFill>
                <a:latin typeface="Times New Roman"/>
                <a:cs typeface="Times New Roman"/>
              </a:rPr>
              <a:t>перчаток</a:t>
            </a:r>
            <a:r>
              <a:rPr sz="850" spc="1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850" spc="-5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850" spc="-10" dirty="0">
                <a:solidFill>
                  <a:schemeClr val="tx1"/>
                </a:solidFill>
                <a:latin typeface="Times New Roman"/>
                <a:cs typeface="Times New Roman"/>
              </a:rPr>
              <a:t> контейнер</a:t>
            </a:r>
            <a:endParaRPr sz="85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68" name="object 59">
            <a:extLst>
              <a:ext uri="{FF2B5EF4-FFF2-40B4-BE49-F238E27FC236}">
                <a16:creationId xmlns:a16="http://schemas.microsoft.com/office/drawing/2014/main" id="{35F61FC4-BEE7-A78C-913E-6B0527539D1C}"/>
              </a:ext>
            </a:extLst>
          </p:cNvPr>
          <p:cNvGrpSpPr/>
          <p:nvPr/>
        </p:nvGrpSpPr>
        <p:grpSpPr>
          <a:xfrm>
            <a:off x="2276840" y="4257534"/>
            <a:ext cx="353060" cy="140970"/>
            <a:chOff x="2276840" y="4257534"/>
            <a:chExt cx="353060" cy="140970"/>
          </a:xfrm>
        </p:grpSpPr>
        <p:sp>
          <p:nvSpPr>
            <p:cNvPr id="69" name="object 60">
              <a:extLst>
                <a:ext uri="{FF2B5EF4-FFF2-40B4-BE49-F238E27FC236}">
                  <a16:creationId xmlns:a16="http://schemas.microsoft.com/office/drawing/2014/main" id="{B9DF20E0-98F8-B748-2962-7BF50EBB6050}"/>
                </a:ext>
              </a:extLst>
            </p:cNvPr>
            <p:cNvSpPr/>
            <p:nvPr/>
          </p:nvSpPr>
          <p:spPr>
            <a:xfrm>
              <a:off x="2290011" y="4326858"/>
              <a:ext cx="213360" cy="1905"/>
            </a:xfrm>
            <a:custGeom>
              <a:avLst/>
              <a:gdLst/>
              <a:ahLst/>
              <a:cxnLst/>
              <a:rect l="l" t="t" r="r" b="b"/>
              <a:pathLst>
                <a:path w="213360" h="1904">
                  <a:moveTo>
                    <a:pt x="0" y="0"/>
                  </a:moveTo>
                  <a:lnTo>
                    <a:pt x="212846" y="1279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61">
              <a:extLst>
                <a:ext uri="{FF2B5EF4-FFF2-40B4-BE49-F238E27FC236}">
                  <a16:creationId xmlns:a16="http://schemas.microsoft.com/office/drawing/2014/main" id="{09C9DDF5-0A68-EFDB-9951-0DC608735AA8}"/>
                </a:ext>
              </a:extLst>
            </p:cNvPr>
            <p:cNvSpPr/>
            <p:nvPr/>
          </p:nvSpPr>
          <p:spPr>
            <a:xfrm>
              <a:off x="2476987" y="4257534"/>
              <a:ext cx="153035" cy="140970"/>
            </a:xfrm>
            <a:custGeom>
              <a:avLst/>
              <a:gdLst/>
              <a:ahLst/>
              <a:cxnLst/>
              <a:rect l="l" t="t" r="r" b="b"/>
              <a:pathLst>
                <a:path w="153035" h="140970">
                  <a:moveTo>
                    <a:pt x="0" y="140890"/>
                  </a:moveTo>
                  <a:lnTo>
                    <a:pt x="995" y="0"/>
                  </a:lnTo>
                  <a:lnTo>
                    <a:pt x="152675" y="71366"/>
                  </a:lnTo>
                  <a:lnTo>
                    <a:pt x="0" y="1408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1" name="object 62">
            <a:extLst>
              <a:ext uri="{FF2B5EF4-FFF2-40B4-BE49-F238E27FC236}">
                <a16:creationId xmlns:a16="http://schemas.microsoft.com/office/drawing/2014/main" id="{0669BDB4-F38F-937F-C936-199E24AB32DC}"/>
              </a:ext>
            </a:extLst>
          </p:cNvPr>
          <p:cNvGrpSpPr/>
          <p:nvPr/>
        </p:nvGrpSpPr>
        <p:grpSpPr>
          <a:xfrm>
            <a:off x="3567072" y="4279474"/>
            <a:ext cx="229870" cy="140970"/>
            <a:chOff x="3567072" y="4279474"/>
            <a:chExt cx="229870" cy="140970"/>
          </a:xfrm>
        </p:grpSpPr>
        <p:sp>
          <p:nvSpPr>
            <p:cNvPr id="72" name="object 63">
              <a:extLst>
                <a:ext uri="{FF2B5EF4-FFF2-40B4-BE49-F238E27FC236}">
                  <a16:creationId xmlns:a16="http://schemas.microsoft.com/office/drawing/2014/main" id="{694352BD-9357-A15C-1BB1-6294B16E5A9E}"/>
                </a:ext>
              </a:extLst>
            </p:cNvPr>
            <p:cNvSpPr/>
            <p:nvPr/>
          </p:nvSpPr>
          <p:spPr>
            <a:xfrm>
              <a:off x="3580243" y="4349319"/>
              <a:ext cx="89535" cy="1270"/>
            </a:xfrm>
            <a:custGeom>
              <a:avLst/>
              <a:gdLst/>
              <a:ahLst/>
              <a:cxnLst/>
              <a:rect l="l" t="t" r="r" b="b"/>
              <a:pathLst>
                <a:path w="89535" h="1270">
                  <a:moveTo>
                    <a:pt x="0" y="0"/>
                  </a:moveTo>
                  <a:lnTo>
                    <a:pt x="89335" y="843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64">
              <a:extLst>
                <a:ext uri="{FF2B5EF4-FFF2-40B4-BE49-F238E27FC236}">
                  <a16:creationId xmlns:a16="http://schemas.microsoft.com/office/drawing/2014/main" id="{234BA6A5-AEF5-5A89-B892-1D0872BA52C2}"/>
                </a:ext>
              </a:extLst>
            </p:cNvPr>
            <p:cNvSpPr/>
            <p:nvPr/>
          </p:nvSpPr>
          <p:spPr>
            <a:xfrm>
              <a:off x="3643430" y="4279474"/>
              <a:ext cx="153035" cy="140970"/>
            </a:xfrm>
            <a:custGeom>
              <a:avLst/>
              <a:gdLst/>
              <a:ahLst/>
              <a:cxnLst/>
              <a:rect l="l" t="t" r="r" b="b"/>
              <a:pathLst>
                <a:path w="153035" h="140970">
                  <a:moveTo>
                    <a:pt x="0" y="140885"/>
                  </a:moveTo>
                  <a:lnTo>
                    <a:pt x="1559" y="0"/>
                  </a:lnTo>
                  <a:lnTo>
                    <a:pt x="152950" y="71887"/>
                  </a:lnTo>
                  <a:lnTo>
                    <a:pt x="0" y="14088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65">
            <a:extLst>
              <a:ext uri="{FF2B5EF4-FFF2-40B4-BE49-F238E27FC236}">
                <a16:creationId xmlns:a16="http://schemas.microsoft.com/office/drawing/2014/main" id="{F46B9550-E39F-C4D3-562F-1BEAD0B5728D}"/>
              </a:ext>
            </a:extLst>
          </p:cNvPr>
          <p:cNvGrpSpPr/>
          <p:nvPr/>
        </p:nvGrpSpPr>
        <p:grpSpPr>
          <a:xfrm>
            <a:off x="4914646" y="4271126"/>
            <a:ext cx="205104" cy="140970"/>
            <a:chOff x="4914646" y="4271126"/>
            <a:chExt cx="205104" cy="140970"/>
          </a:xfrm>
        </p:grpSpPr>
        <p:sp>
          <p:nvSpPr>
            <p:cNvPr id="75" name="object 66">
              <a:extLst>
                <a:ext uri="{FF2B5EF4-FFF2-40B4-BE49-F238E27FC236}">
                  <a16:creationId xmlns:a16="http://schemas.microsoft.com/office/drawing/2014/main" id="{15384B38-6912-31F4-FE2F-0A36A400EC94}"/>
                </a:ext>
              </a:extLst>
            </p:cNvPr>
            <p:cNvSpPr/>
            <p:nvPr/>
          </p:nvSpPr>
          <p:spPr>
            <a:xfrm>
              <a:off x="4927817" y="4341151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70">
                  <a:moveTo>
                    <a:pt x="0" y="0"/>
                  </a:moveTo>
                  <a:lnTo>
                    <a:pt x="65066" y="692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67">
              <a:extLst>
                <a:ext uri="{FF2B5EF4-FFF2-40B4-BE49-F238E27FC236}">
                  <a16:creationId xmlns:a16="http://schemas.microsoft.com/office/drawing/2014/main" id="{F44EBC44-2F64-E410-4C49-91557DA61DB6}"/>
                </a:ext>
              </a:extLst>
            </p:cNvPr>
            <p:cNvSpPr/>
            <p:nvPr/>
          </p:nvSpPr>
          <p:spPr>
            <a:xfrm>
              <a:off x="4966646" y="4271126"/>
              <a:ext cx="153035" cy="140970"/>
            </a:xfrm>
            <a:custGeom>
              <a:avLst/>
              <a:gdLst/>
              <a:ahLst/>
              <a:cxnLst/>
              <a:rect l="l" t="t" r="r" b="b"/>
              <a:pathLst>
                <a:path w="153035" h="140970">
                  <a:moveTo>
                    <a:pt x="0" y="140883"/>
                  </a:moveTo>
                  <a:lnTo>
                    <a:pt x="1756" y="0"/>
                  </a:lnTo>
                  <a:lnTo>
                    <a:pt x="153038" y="72067"/>
                  </a:lnTo>
                  <a:lnTo>
                    <a:pt x="0" y="1408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68">
            <a:extLst>
              <a:ext uri="{FF2B5EF4-FFF2-40B4-BE49-F238E27FC236}">
                <a16:creationId xmlns:a16="http://schemas.microsoft.com/office/drawing/2014/main" id="{84923E8B-80C5-EC33-BFD7-EAE1981F0AB7}"/>
              </a:ext>
            </a:extLst>
          </p:cNvPr>
          <p:cNvGrpSpPr/>
          <p:nvPr/>
        </p:nvGrpSpPr>
        <p:grpSpPr>
          <a:xfrm>
            <a:off x="6237960" y="4287228"/>
            <a:ext cx="180975" cy="140970"/>
            <a:chOff x="6237960" y="4287228"/>
            <a:chExt cx="180975" cy="140970"/>
          </a:xfrm>
        </p:grpSpPr>
        <p:sp>
          <p:nvSpPr>
            <p:cNvPr id="78" name="object 69">
              <a:extLst>
                <a:ext uri="{FF2B5EF4-FFF2-40B4-BE49-F238E27FC236}">
                  <a16:creationId xmlns:a16="http://schemas.microsoft.com/office/drawing/2014/main" id="{E38DB523-CF03-EF15-2153-9C8AF4769704}"/>
                </a:ext>
              </a:extLst>
            </p:cNvPr>
            <p:cNvSpPr/>
            <p:nvPr/>
          </p:nvSpPr>
          <p:spPr>
            <a:xfrm>
              <a:off x="6251131" y="4357486"/>
              <a:ext cx="41275" cy="635"/>
            </a:xfrm>
            <a:custGeom>
              <a:avLst/>
              <a:gdLst/>
              <a:ahLst/>
              <a:cxnLst/>
              <a:rect l="l" t="t" r="r" b="b"/>
              <a:pathLst>
                <a:path w="41275" h="635">
                  <a:moveTo>
                    <a:pt x="0" y="0"/>
                  </a:moveTo>
                  <a:lnTo>
                    <a:pt x="40800" y="497"/>
                  </a:lnTo>
                </a:path>
              </a:pathLst>
            </a:custGeom>
            <a:ln w="26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0">
              <a:extLst>
                <a:ext uri="{FF2B5EF4-FFF2-40B4-BE49-F238E27FC236}">
                  <a16:creationId xmlns:a16="http://schemas.microsoft.com/office/drawing/2014/main" id="{A686B379-C168-0135-39FD-60B79BA5D2DA}"/>
                </a:ext>
              </a:extLst>
            </p:cNvPr>
            <p:cNvSpPr/>
            <p:nvPr/>
          </p:nvSpPr>
          <p:spPr>
            <a:xfrm>
              <a:off x="6265579" y="4287228"/>
              <a:ext cx="153670" cy="140970"/>
            </a:xfrm>
            <a:custGeom>
              <a:avLst/>
              <a:gdLst/>
              <a:ahLst/>
              <a:cxnLst/>
              <a:rect l="l" t="t" r="r" b="b"/>
              <a:pathLst>
                <a:path w="153670" h="140970">
                  <a:moveTo>
                    <a:pt x="0" y="140880"/>
                  </a:moveTo>
                  <a:lnTo>
                    <a:pt x="2009" y="0"/>
                  </a:lnTo>
                  <a:lnTo>
                    <a:pt x="153180" y="72300"/>
                  </a:lnTo>
                  <a:lnTo>
                    <a:pt x="0" y="1408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0" name="object 71">
            <a:extLst>
              <a:ext uri="{FF2B5EF4-FFF2-40B4-BE49-F238E27FC236}">
                <a16:creationId xmlns:a16="http://schemas.microsoft.com/office/drawing/2014/main" id="{31E6C339-5A8D-E758-665A-3D7569EF413B}"/>
              </a:ext>
            </a:extLst>
          </p:cNvPr>
          <p:cNvGrpSpPr/>
          <p:nvPr/>
        </p:nvGrpSpPr>
        <p:grpSpPr>
          <a:xfrm>
            <a:off x="6209210" y="5363233"/>
            <a:ext cx="311150" cy="140970"/>
            <a:chOff x="6209210" y="5363233"/>
            <a:chExt cx="311150" cy="140970"/>
          </a:xfrm>
        </p:grpSpPr>
        <p:sp>
          <p:nvSpPr>
            <p:cNvPr id="81" name="object 72">
              <a:extLst>
                <a:ext uri="{FF2B5EF4-FFF2-40B4-BE49-F238E27FC236}">
                  <a16:creationId xmlns:a16="http://schemas.microsoft.com/office/drawing/2014/main" id="{BE0071E9-DF40-63C0-3D4A-CA8C5844574C}"/>
                </a:ext>
              </a:extLst>
            </p:cNvPr>
            <p:cNvSpPr/>
            <p:nvPr/>
          </p:nvSpPr>
          <p:spPr>
            <a:xfrm>
              <a:off x="6335988" y="5432947"/>
              <a:ext cx="171450" cy="5080"/>
            </a:xfrm>
            <a:custGeom>
              <a:avLst/>
              <a:gdLst/>
              <a:ahLst/>
              <a:cxnLst/>
              <a:rect l="l" t="t" r="r" b="b"/>
              <a:pathLst>
                <a:path w="171450" h="5079">
                  <a:moveTo>
                    <a:pt x="170983" y="4690"/>
                  </a:moveTo>
                  <a:lnTo>
                    <a:pt x="0" y="0"/>
                  </a:lnTo>
                </a:path>
              </a:pathLst>
            </a:custGeom>
            <a:ln w="26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73">
              <a:extLst>
                <a:ext uri="{FF2B5EF4-FFF2-40B4-BE49-F238E27FC236}">
                  <a16:creationId xmlns:a16="http://schemas.microsoft.com/office/drawing/2014/main" id="{A28D66CC-106C-2106-9D4E-D2D334AA6C6F}"/>
                </a:ext>
              </a:extLst>
            </p:cNvPr>
            <p:cNvSpPr/>
            <p:nvPr/>
          </p:nvSpPr>
          <p:spPr>
            <a:xfrm>
              <a:off x="6209210" y="5363233"/>
              <a:ext cx="154940" cy="140970"/>
            </a:xfrm>
            <a:custGeom>
              <a:avLst/>
              <a:gdLst/>
              <a:ahLst/>
              <a:cxnLst/>
              <a:rect l="l" t="t" r="r" b="b"/>
              <a:pathLst>
                <a:path w="154939" h="140970">
                  <a:moveTo>
                    <a:pt x="154379" y="0"/>
                  </a:moveTo>
                  <a:lnTo>
                    <a:pt x="149865" y="140831"/>
                  </a:lnTo>
                  <a:lnTo>
                    <a:pt x="0" y="66236"/>
                  </a:lnTo>
                  <a:lnTo>
                    <a:pt x="1543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3" name="object 74">
            <a:extLst>
              <a:ext uri="{FF2B5EF4-FFF2-40B4-BE49-F238E27FC236}">
                <a16:creationId xmlns:a16="http://schemas.microsoft.com/office/drawing/2014/main" id="{006DB28B-9492-0C86-CC98-CDF2019CE266}"/>
              </a:ext>
            </a:extLst>
          </p:cNvPr>
          <p:cNvGrpSpPr/>
          <p:nvPr/>
        </p:nvGrpSpPr>
        <p:grpSpPr>
          <a:xfrm>
            <a:off x="7512589" y="4309902"/>
            <a:ext cx="2517775" cy="1216660"/>
            <a:chOff x="7512589" y="4309902"/>
            <a:chExt cx="2517775" cy="1216660"/>
          </a:xfrm>
        </p:grpSpPr>
        <p:sp>
          <p:nvSpPr>
            <p:cNvPr id="84" name="object 75">
              <a:extLst>
                <a:ext uri="{FF2B5EF4-FFF2-40B4-BE49-F238E27FC236}">
                  <a16:creationId xmlns:a16="http://schemas.microsoft.com/office/drawing/2014/main" id="{DE88CB28-FE15-7759-6B2F-3E659EE709FE}"/>
                </a:ext>
              </a:extLst>
            </p:cNvPr>
            <p:cNvSpPr/>
            <p:nvPr/>
          </p:nvSpPr>
          <p:spPr>
            <a:xfrm>
              <a:off x="7525924" y="4379947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5" h="1270">
                  <a:moveTo>
                    <a:pt x="0" y="0"/>
                  </a:moveTo>
                  <a:lnTo>
                    <a:pt x="62861" y="676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76">
              <a:extLst>
                <a:ext uri="{FF2B5EF4-FFF2-40B4-BE49-F238E27FC236}">
                  <a16:creationId xmlns:a16="http://schemas.microsoft.com/office/drawing/2014/main" id="{AA694DD1-EF71-184D-168B-3B8BB6C17797}"/>
                </a:ext>
              </a:extLst>
            </p:cNvPr>
            <p:cNvSpPr/>
            <p:nvPr/>
          </p:nvSpPr>
          <p:spPr>
            <a:xfrm>
              <a:off x="7562538" y="4309902"/>
              <a:ext cx="153670" cy="140970"/>
            </a:xfrm>
            <a:custGeom>
              <a:avLst/>
              <a:gdLst/>
              <a:ahLst/>
              <a:cxnLst/>
              <a:rect l="l" t="t" r="r" b="b"/>
              <a:pathLst>
                <a:path w="153670" h="140970">
                  <a:moveTo>
                    <a:pt x="0" y="140883"/>
                  </a:moveTo>
                  <a:lnTo>
                    <a:pt x="1776" y="0"/>
                  </a:lnTo>
                  <a:lnTo>
                    <a:pt x="153048" y="72086"/>
                  </a:lnTo>
                  <a:lnTo>
                    <a:pt x="0" y="1408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77">
              <a:extLst>
                <a:ext uri="{FF2B5EF4-FFF2-40B4-BE49-F238E27FC236}">
                  <a16:creationId xmlns:a16="http://schemas.microsoft.com/office/drawing/2014/main" id="{7E4222BA-C09F-88BC-35EB-0FCBE476856C}"/>
                </a:ext>
              </a:extLst>
            </p:cNvPr>
            <p:cNvSpPr/>
            <p:nvPr/>
          </p:nvSpPr>
          <p:spPr>
            <a:xfrm>
              <a:off x="8732345" y="4388114"/>
              <a:ext cx="131445" cy="1270"/>
            </a:xfrm>
            <a:custGeom>
              <a:avLst/>
              <a:gdLst/>
              <a:ahLst/>
              <a:cxnLst/>
              <a:rect l="l" t="t" r="r" b="b"/>
              <a:pathLst>
                <a:path w="131445" h="1270">
                  <a:moveTo>
                    <a:pt x="0" y="0"/>
                  </a:moveTo>
                  <a:lnTo>
                    <a:pt x="131249" y="1038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78">
              <a:extLst>
                <a:ext uri="{FF2B5EF4-FFF2-40B4-BE49-F238E27FC236}">
                  <a16:creationId xmlns:a16="http://schemas.microsoft.com/office/drawing/2014/main" id="{289D4607-952F-BF77-4809-1E6128F6380B}"/>
                </a:ext>
              </a:extLst>
            </p:cNvPr>
            <p:cNvSpPr/>
            <p:nvPr/>
          </p:nvSpPr>
          <p:spPr>
            <a:xfrm>
              <a:off x="8837565" y="4318502"/>
              <a:ext cx="153035" cy="140970"/>
            </a:xfrm>
            <a:custGeom>
              <a:avLst/>
              <a:gdLst/>
              <a:ahLst/>
              <a:cxnLst/>
              <a:rect l="l" t="t" r="r" b="b"/>
              <a:pathLst>
                <a:path w="153034" h="140970">
                  <a:moveTo>
                    <a:pt x="0" y="140888"/>
                  </a:moveTo>
                  <a:lnTo>
                    <a:pt x="1307" y="0"/>
                  </a:lnTo>
                  <a:lnTo>
                    <a:pt x="152832" y="71654"/>
                  </a:lnTo>
                  <a:lnTo>
                    <a:pt x="0" y="1408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79">
              <a:extLst>
                <a:ext uri="{FF2B5EF4-FFF2-40B4-BE49-F238E27FC236}">
                  <a16:creationId xmlns:a16="http://schemas.microsoft.com/office/drawing/2014/main" id="{7CB3B494-CADB-19B3-7D62-95BB895DCE94}"/>
                </a:ext>
              </a:extLst>
            </p:cNvPr>
            <p:cNvSpPr/>
            <p:nvPr/>
          </p:nvSpPr>
          <p:spPr>
            <a:xfrm>
              <a:off x="9949794" y="4861829"/>
              <a:ext cx="5715" cy="160655"/>
            </a:xfrm>
            <a:custGeom>
              <a:avLst/>
              <a:gdLst/>
              <a:ahLst/>
              <a:cxnLst/>
              <a:rect l="l" t="t" r="r" b="b"/>
              <a:pathLst>
                <a:path w="5715" h="160654">
                  <a:moveTo>
                    <a:pt x="0" y="0"/>
                  </a:moveTo>
                  <a:lnTo>
                    <a:pt x="5093" y="160342"/>
                  </a:lnTo>
                </a:path>
              </a:pathLst>
            </a:custGeom>
            <a:ln w="284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0">
              <a:extLst>
                <a:ext uri="{FF2B5EF4-FFF2-40B4-BE49-F238E27FC236}">
                  <a16:creationId xmlns:a16="http://schemas.microsoft.com/office/drawing/2014/main" id="{60B95C31-84D2-6116-EFA8-54A383CA48EC}"/>
                </a:ext>
              </a:extLst>
            </p:cNvPr>
            <p:cNvSpPr/>
            <p:nvPr/>
          </p:nvSpPr>
          <p:spPr>
            <a:xfrm>
              <a:off x="9878087" y="499663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80528" y="142900"/>
                  </a:moveTo>
                  <a:lnTo>
                    <a:pt x="0" y="4135"/>
                  </a:lnTo>
                  <a:lnTo>
                    <a:pt x="152123" y="0"/>
                  </a:lnTo>
                  <a:lnTo>
                    <a:pt x="80528" y="1429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81">
              <a:extLst>
                <a:ext uri="{FF2B5EF4-FFF2-40B4-BE49-F238E27FC236}">
                  <a16:creationId xmlns:a16="http://schemas.microsoft.com/office/drawing/2014/main" id="{FE6333A7-D5AF-90EC-202C-49BB60ACE5B2}"/>
                </a:ext>
              </a:extLst>
            </p:cNvPr>
            <p:cNvSpPr/>
            <p:nvPr/>
          </p:nvSpPr>
          <p:spPr>
            <a:xfrm>
              <a:off x="9388433" y="5455060"/>
              <a:ext cx="204470" cy="5080"/>
            </a:xfrm>
            <a:custGeom>
              <a:avLst/>
              <a:gdLst/>
              <a:ahLst/>
              <a:cxnLst/>
              <a:rect l="l" t="t" r="r" b="b"/>
              <a:pathLst>
                <a:path w="204470" h="5079">
                  <a:moveTo>
                    <a:pt x="204066" y="5037"/>
                  </a:moveTo>
                  <a:lnTo>
                    <a:pt x="0" y="0"/>
                  </a:lnTo>
                </a:path>
              </a:pathLst>
            </a:custGeom>
            <a:ln w="26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82">
              <a:extLst>
                <a:ext uri="{FF2B5EF4-FFF2-40B4-BE49-F238E27FC236}">
                  <a16:creationId xmlns:a16="http://schemas.microsoft.com/office/drawing/2014/main" id="{FD4CFCA1-7976-A402-09C0-1958EEB20316}"/>
                </a:ext>
              </a:extLst>
            </p:cNvPr>
            <p:cNvSpPr/>
            <p:nvPr/>
          </p:nvSpPr>
          <p:spPr>
            <a:xfrm>
              <a:off x="9261681" y="5385271"/>
              <a:ext cx="154305" cy="140970"/>
            </a:xfrm>
            <a:custGeom>
              <a:avLst/>
              <a:gdLst/>
              <a:ahLst/>
              <a:cxnLst/>
              <a:rect l="l" t="t" r="r" b="b"/>
              <a:pathLst>
                <a:path w="154304" h="140970">
                  <a:moveTo>
                    <a:pt x="154153" y="0"/>
                  </a:moveTo>
                  <a:lnTo>
                    <a:pt x="150090" y="140843"/>
                  </a:lnTo>
                  <a:lnTo>
                    <a:pt x="0" y="66659"/>
                  </a:lnTo>
                  <a:lnTo>
                    <a:pt x="1541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83">
              <a:extLst>
                <a:ext uri="{FF2B5EF4-FFF2-40B4-BE49-F238E27FC236}">
                  <a16:creationId xmlns:a16="http://schemas.microsoft.com/office/drawing/2014/main" id="{FA08C6E5-D7E3-A2C4-45AD-14922ED7C19F}"/>
                </a:ext>
              </a:extLst>
            </p:cNvPr>
            <p:cNvSpPr/>
            <p:nvPr/>
          </p:nvSpPr>
          <p:spPr>
            <a:xfrm>
              <a:off x="7668177" y="5451930"/>
              <a:ext cx="171450" cy="1270"/>
            </a:xfrm>
            <a:custGeom>
              <a:avLst/>
              <a:gdLst/>
              <a:ahLst/>
              <a:cxnLst/>
              <a:rect l="l" t="t" r="r" b="b"/>
              <a:pathLst>
                <a:path w="171450" h="1270">
                  <a:moveTo>
                    <a:pt x="170931" y="0"/>
                  </a:moveTo>
                  <a:lnTo>
                    <a:pt x="0" y="1172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84">
              <a:extLst>
                <a:ext uri="{FF2B5EF4-FFF2-40B4-BE49-F238E27FC236}">
                  <a16:creationId xmlns:a16="http://schemas.microsoft.com/office/drawing/2014/main" id="{0AF0CAE9-A39B-FD29-568F-9A36442E3474}"/>
                </a:ext>
              </a:extLst>
            </p:cNvPr>
            <p:cNvSpPr/>
            <p:nvPr/>
          </p:nvSpPr>
          <p:spPr>
            <a:xfrm>
              <a:off x="7541347" y="5382477"/>
              <a:ext cx="153035" cy="140970"/>
            </a:xfrm>
            <a:custGeom>
              <a:avLst/>
              <a:gdLst/>
              <a:ahLst/>
              <a:cxnLst/>
              <a:rect l="l" t="t" r="r" b="b"/>
              <a:pathLst>
                <a:path w="153034" h="140970">
                  <a:moveTo>
                    <a:pt x="152752" y="140889"/>
                  </a:moveTo>
                  <a:lnTo>
                    <a:pt x="151617" y="0"/>
                  </a:lnTo>
                  <a:lnTo>
                    <a:pt x="0" y="71494"/>
                  </a:lnTo>
                  <a:lnTo>
                    <a:pt x="152752" y="1408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85">
              <a:extLst>
                <a:ext uri="{FF2B5EF4-FFF2-40B4-BE49-F238E27FC236}">
                  <a16:creationId xmlns:a16="http://schemas.microsoft.com/office/drawing/2014/main" id="{254D191E-8205-985C-57D8-95D59C02A83A}"/>
                </a:ext>
              </a:extLst>
            </p:cNvPr>
            <p:cNvSpPr/>
            <p:nvPr/>
          </p:nvSpPr>
          <p:spPr>
            <a:xfrm>
              <a:off x="8004523" y="4733191"/>
              <a:ext cx="472440" cy="214629"/>
            </a:xfrm>
            <a:custGeom>
              <a:avLst/>
              <a:gdLst/>
              <a:ahLst/>
              <a:cxnLst/>
              <a:rect l="l" t="t" r="r" b="b"/>
              <a:pathLst>
                <a:path w="472440" h="214629">
                  <a:moveTo>
                    <a:pt x="0" y="0"/>
                  </a:moveTo>
                  <a:lnTo>
                    <a:pt x="471998" y="0"/>
                  </a:lnTo>
                  <a:lnTo>
                    <a:pt x="471998" y="214402"/>
                  </a:lnTo>
                  <a:lnTo>
                    <a:pt x="0" y="214402"/>
                  </a:lnTo>
                  <a:lnTo>
                    <a:pt x="0" y="0"/>
                  </a:lnTo>
                  <a:close/>
                </a:path>
              </a:pathLst>
            </a:custGeom>
            <a:ln w="10349">
              <a:solidFill>
                <a:srgbClr val="1D30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5" name="object 86">
            <a:extLst>
              <a:ext uri="{FF2B5EF4-FFF2-40B4-BE49-F238E27FC236}">
                <a16:creationId xmlns:a16="http://schemas.microsoft.com/office/drawing/2014/main" id="{BA626A30-1FE3-74B8-A8EB-2CD9BB808796}"/>
              </a:ext>
            </a:extLst>
          </p:cNvPr>
          <p:cNvGrpSpPr/>
          <p:nvPr/>
        </p:nvGrpSpPr>
        <p:grpSpPr>
          <a:xfrm>
            <a:off x="4762392" y="5360246"/>
            <a:ext cx="394970" cy="140970"/>
            <a:chOff x="4762392" y="5360246"/>
            <a:chExt cx="394970" cy="140970"/>
          </a:xfrm>
        </p:grpSpPr>
        <p:sp>
          <p:nvSpPr>
            <p:cNvPr id="96" name="object 87">
              <a:extLst>
                <a:ext uri="{FF2B5EF4-FFF2-40B4-BE49-F238E27FC236}">
                  <a16:creationId xmlns:a16="http://schemas.microsoft.com/office/drawing/2014/main" id="{D8585C76-A2AF-A746-DFF2-02841C65368F}"/>
                </a:ext>
              </a:extLst>
            </p:cNvPr>
            <p:cNvSpPr/>
            <p:nvPr/>
          </p:nvSpPr>
          <p:spPr>
            <a:xfrm>
              <a:off x="4889236" y="5429470"/>
              <a:ext cx="255270" cy="1905"/>
            </a:xfrm>
            <a:custGeom>
              <a:avLst/>
              <a:gdLst/>
              <a:ahLst/>
              <a:cxnLst/>
              <a:rect l="l" t="t" r="r" b="b"/>
              <a:pathLst>
                <a:path w="255270" h="1904">
                  <a:moveTo>
                    <a:pt x="254722" y="0"/>
                  </a:moveTo>
                  <a:lnTo>
                    <a:pt x="0" y="1363"/>
                  </a:lnTo>
                </a:path>
              </a:pathLst>
            </a:custGeom>
            <a:ln w="26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88">
              <a:extLst>
                <a:ext uri="{FF2B5EF4-FFF2-40B4-BE49-F238E27FC236}">
                  <a16:creationId xmlns:a16="http://schemas.microsoft.com/office/drawing/2014/main" id="{CA38B035-64AD-851D-18CA-EB78F27401DE}"/>
                </a:ext>
              </a:extLst>
            </p:cNvPr>
            <p:cNvSpPr/>
            <p:nvPr/>
          </p:nvSpPr>
          <p:spPr>
            <a:xfrm>
              <a:off x="4762392" y="5360246"/>
              <a:ext cx="153035" cy="140970"/>
            </a:xfrm>
            <a:custGeom>
              <a:avLst/>
              <a:gdLst/>
              <a:ahLst/>
              <a:cxnLst/>
              <a:rect l="l" t="t" r="r" b="b"/>
              <a:pathLst>
                <a:path w="153035" h="140970">
                  <a:moveTo>
                    <a:pt x="152626" y="140890"/>
                  </a:moveTo>
                  <a:lnTo>
                    <a:pt x="151739" y="0"/>
                  </a:lnTo>
                  <a:lnTo>
                    <a:pt x="0" y="71266"/>
                  </a:lnTo>
                  <a:lnTo>
                    <a:pt x="152626" y="1408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89">
            <a:extLst>
              <a:ext uri="{FF2B5EF4-FFF2-40B4-BE49-F238E27FC236}">
                <a16:creationId xmlns:a16="http://schemas.microsoft.com/office/drawing/2014/main" id="{ADD712C6-05DB-4E99-AF59-0E0178F35FB8}"/>
              </a:ext>
            </a:extLst>
          </p:cNvPr>
          <p:cNvSpPr txBox="1"/>
          <p:nvPr/>
        </p:nvSpPr>
        <p:spPr>
          <a:xfrm>
            <a:off x="2927408" y="4655592"/>
            <a:ext cx="372745" cy="239395"/>
          </a:xfrm>
          <a:prstGeom prst="rect">
            <a:avLst/>
          </a:prstGeom>
          <a:ln w="10427">
            <a:solidFill>
              <a:srgbClr val="1D3054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515"/>
              </a:spcBef>
            </a:pPr>
            <a:r>
              <a:rPr sz="1100" spc="25" dirty="0">
                <a:latin typeface="Times New Roman"/>
                <a:cs typeface="Times New Roman"/>
              </a:rPr>
              <a:t>1с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0">
            <a:extLst>
              <a:ext uri="{FF2B5EF4-FFF2-40B4-BE49-F238E27FC236}">
                <a16:creationId xmlns:a16="http://schemas.microsoft.com/office/drawing/2014/main" id="{B3B15ED3-1EE4-DBCB-CD27-A93A95764C37}"/>
              </a:ext>
            </a:extLst>
          </p:cNvPr>
          <p:cNvSpPr txBox="1"/>
          <p:nvPr/>
        </p:nvSpPr>
        <p:spPr>
          <a:xfrm>
            <a:off x="4142651" y="4602507"/>
            <a:ext cx="463550" cy="237490"/>
          </a:xfrm>
          <a:prstGeom prst="rect">
            <a:avLst/>
          </a:prstGeom>
          <a:ln w="10373">
            <a:solidFill>
              <a:srgbClr val="1D3054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450"/>
              </a:spcBef>
            </a:pPr>
            <a:r>
              <a:rPr sz="1100" spc="25" dirty="0">
                <a:latin typeface="Times New Roman"/>
                <a:cs typeface="Times New Roman"/>
              </a:rPr>
              <a:t>10с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91">
            <a:extLst>
              <a:ext uri="{FF2B5EF4-FFF2-40B4-BE49-F238E27FC236}">
                <a16:creationId xmlns:a16="http://schemas.microsoft.com/office/drawing/2014/main" id="{78836552-AAF7-2843-3646-58D51FA7D8C5}"/>
              </a:ext>
            </a:extLst>
          </p:cNvPr>
          <p:cNvSpPr txBox="1"/>
          <p:nvPr/>
        </p:nvSpPr>
        <p:spPr>
          <a:xfrm>
            <a:off x="5499048" y="4655595"/>
            <a:ext cx="414655" cy="283845"/>
          </a:xfrm>
          <a:prstGeom prst="rect">
            <a:avLst/>
          </a:prstGeom>
          <a:ln w="10457">
            <a:solidFill>
              <a:srgbClr val="000000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515"/>
              </a:spcBef>
            </a:pPr>
            <a:r>
              <a:rPr sz="1100" spc="25" dirty="0">
                <a:latin typeface="Times New Roman"/>
                <a:cs typeface="Times New Roman"/>
              </a:rPr>
              <a:t>3с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1" name="object 92">
            <a:extLst>
              <a:ext uri="{FF2B5EF4-FFF2-40B4-BE49-F238E27FC236}">
                <a16:creationId xmlns:a16="http://schemas.microsoft.com/office/drawing/2014/main" id="{1AB76A6C-779F-4E80-E733-51798FDC471D}"/>
              </a:ext>
            </a:extLst>
          </p:cNvPr>
          <p:cNvSpPr txBox="1"/>
          <p:nvPr/>
        </p:nvSpPr>
        <p:spPr>
          <a:xfrm>
            <a:off x="6789279" y="4680098"/>
            <a:ext cx="414655" cy="259715"/>
          </a:xfrm>
          <a:prstGeom prst="rect">
            <a:avLst/>
          </a:prstGeom>
          <a:ln w="10426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500"/>
              </a:spcBef>
            </a:pPr>
            <a:r>
              <a:rPr sz="1100" spc="25" dirty="0">
                <a:latin typeface="Times New Roman"/>
                <a:cs typeface="Times New Roman"/>
              </a:rPr>
              <a:t>60с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93">
            <a:extLst>
              <a:ext uri="{FF2B5EF4-FFF2-40B4-BE49-F238E27FC236}">
                <a16:creationId xmlns:a16="http://schemas.microsoft.com/office/drawing/2014/main" id="{D949E3B9-436D-743A-A82E-93A161769F67}"/>
              </a:ext>
            </a:extLst>
          </p:cNvPr>
          <p:cNvSpPr txBox="1"/>
          <p:nvPr/>
        </p:nvSpPr>
        <p:spPr>
          <a:xfrm>
            <a:off x="8009707" y="4750098"/>
            <a:ext cx="46164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125с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3" name="object 94">
            <a:extLst>
              <a:ext uri="{FF2B5EF4-FFF2-40B4-BE49-F238E27FC236}">
                <a16:creationId xmlns:a16="http://schemas.microsoft.com/office/drawing/2014/main" id="{953B597C-7342-9934-5151-74F851691BC7}"/>
              </a:ext>
            </a:extLst>
          </p:cNvPr>
          <p:cNvSpPr/>
          <p:nvPr/>
        </p:nvSpPr>
        <p:spPr>
          <a:xfrm>
            <a:off x="9354303" y="4853661"/>
            <a:ext cx="478790" cy="239395"/>
          </a:xfrm>
          <a:custGeom>
            <a:avLst/>
            <a:gdLst/>
            <a:ahLst/>
            <a:cxnLst/>
            <a:rect l="l" t="t" r="r" b="b"/>
            <a:pathLst>
              <a:path w="478790" h="239395">
                <a:moveTo>
                  <a:pt x="0" y="0"/>
                </a:moveTo>
                <a:lnTo>
                  <a:pt x="478589" y="0"/>
                </a:lnTo>
                <a:lnTo>
                  <a:pt x="478589" y="238905"/>
                </a:lnTo>
                <a:lnTo>
                  <a:pt x="0" y="238905"/>
                </a:lnTo>
                <a:lnTo>
                  <a:pt x="0" y="0"/>
                </a:lnTo>
                <a:close/>
              </a:path>
            </a:pathLst>
          </a:custGeom>
          <a:ln w="10372">
            <a:solidFill>
              <a:srgbClr val="1D30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95">
            <a:extLst>
              <a:ext uri="{FF2B5EF4-FFF2-40B4-BE49-F238E27FC236}">
                <a16:creationId xmlns:a16="http://schemas.microsoft.com/office/drawing/2014/main" id="{4B366328-EA5E-6326-6049-AEE71D668FE1}"/>
              </a:ext>
            </a:extLst>
          </p:cNvPr>
          <p:cNvSpPr txBox="1"/>
          <p:nvPr/>
        </p:nvSpPr>
        <p:spPr>
          <a:xfrm>
            <a:off x="9428721" y="4872611"/>
            <a:ext cx="32575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30" dirty="0">
                <a:latin typeface="Times New Roman"/>
                <a:cs typeface="Times New Roman"/>
              </a:rPr>
              <a:t>112с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5" name="object 96">
            <a:extLst>
              <a:ext uri="{FF2B5EF4-FFF2-40B4-BE49-F238E27FC236}">
                <a16:creationId xmlns:a16="http://schemas.microsoft.com/office/drawing/2014/main" id="{684C29E9-760F-8B6F-2FDC-9034807A680B}"/>
              </a:ext>
            </a:extLst>
          </p:cNvPr>
          <p:cNvSpPr txBox="1"/>
          <p:nvPr/>
        </p:nvSpPr>
        <p:spPr>
          <a:xfrm>
            <a:off x="6831184" y="5797003"/>
            <a:ext cx="430530" cy="222885"/>
          </a:xfrm>
          <a:prstGeom prst="rect">
            <a:avLst/>
          </a:prstGeom>
          <a:ln w="1040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275"/>
              </a:spcBef>
            </a:pPr>
            <a:r>
              <a:rPr sz="1100" spc="25" dirty="0">
                <a:latin typeface="Times New Roman"/>
                <a:cs typeface="Times New Roman"/>
              </a:rPr>
              <a:t>48с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06" name="object 97">
            <a:extLst>
              <a:ext uri="{FF2B5EF4-FFF2-40B4-BE49-F238E27FC236}">
                <a16:creationId xmlns:a16="http://schemas.microsoft.com/office/drawing/2014/main" id="{9CBE1403-D566-29EC-2482-7710FBB04F60}"/>
              </a:ext>
            </a:extLst>
          </p:cNvPr>
          <p:cNvGrpSpPr/>
          <p:nvPr/>
        </p:nvGrpSpPr>
        <p:grpSpPr>
          <a:xfrm>
            <a:off x="9977480" y="5783442"/>
            <a:ext cx="390525" cy="211454"/>
            <a:chOff x="9977480" y="5783442"/>
            <a:chExt cx="390525" cy="211454"/>
          </a:xfrm>
        </p:grpSpPr>
        <p:sp>
          <p:nvSpPr>
            <p:cNvPr id="107" name="object 98">
              <a:extLst>
                <a:ext uri="{FF2B5EF4-FFF2-40B4-BE49-F238E27FC236}">
                  <a16:creationId xmlns:a16="http://schemas.microsoft.com/office/drawing/2014/main" id="{04F20E13-F183-562C-6729-CC857D32F625}"/>
                </a:ext>
              </a:extLst>
            </p:cNvPr>
            <p:cNvSpPr/>
            <p:nvPr/>
          </p:nvSpPr>
          <p:spPr>
            <a:xfrm>
              <a:off x="9982877" y="5788840"/>
              <a:ext cx="379730" cy="200660"/>
            </a:xfrm>
            <a:custGeom>
              <a:avLst/>
              <a:gdLst/>
              <a:ahLst/>
              <a:cxnLst/>
              <a:rect l="l" t="t" r="r" b="b"/>
              <a:pathLst>
                <a:path w="379729" h="200660">
                  <a:moveTo>
                    <a:pt x="379335" y="200109"/>
                  </a:moveTo>
                  <a:lnTo>
                    <a:pt x="0" y="200109"/>
                  </a:lnTo>
                  <a:lnTo>
                    <a:pt x="0" y="0"/>
                  </a:lnTo>
                  <a:lnTo>
                    <a:pt x="379335" y="0"/>
                  </a:lnTo>
                  <a:lnTo>
                    <a:pt x="379335" y="2001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99">
              <a:extLst>
                <a:ext uri="{FF2B5EF4-FFF2-40B4-BE49-F238E27FC236}">
                  <a16:creationId xmlns:a16="http://schemas.microsoft.com/office/drawing/2014/main" id="{2D76698F-594D-774D-C45A-46DFDB80B277}"/>
                </a:ext>
              </a:extLst>
            </p:cNvPr>
            <p:cNvSpPr/>
            <p:nvPr/>
          </p:nvSpPr>
          <p:spPr>
            <a:xfrm>
              <a:off x="9982877" y="5788840"/>
              <a:ext cx="379730" cy="200660"/>
            </a:xfrm>
            <a:custGeom>
              <a:avLst/>
              <a:gdLst/>
              <a:ahLst/>
              <a:cxnLst/>
              <a:rect l="l" t="t" r="r" b="b"/>
              <a:pathLst>
                <a:path w="379729" h="200660">
                  <a:moveTo>
                    <a:pt x="0" y="0"/>
                  </a:moveTo>
                  <a:lnTo>
                    <a:pt x="379335" y="0"/>
                  </a:lnTo>
                  <a:lnTo>
                    <a:pt x="379335" y="200109"/>
                  </a:lnTo>
                  <a:lnTo>
                    <a:pt x="0" y="200109"/>
                  </a:lnTo>
                  <a:lnTo>
                    <a:pt x="0" y="0"/>
                  </a:lnTo>
                  <a:close/>
                </a:path>
              </a:pathLst>
            </a:custGeom>
            <a:ln w="103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0">
            <a:extLst>
              <a:ext uri="{FF2B5EF4-FFF2-40B4-BE49-F238E27FC236}">
                <a16:creationId xmlns:a16="http://schemas.microsoft.com/office/drawing/2014/main" id="{D618EA60-6D72-3200-75E1-FCC7869F6743}"/>
              </a:ext>
            </a:extLst>
          </p:cNvPr>
          <p:cNvSpPr txBox="1"/>
          <p:nvPr/>
        </p:nvSpPr>
        <p:spPr>
          <a:xfrm>
            <a:off x="10085968" y="5807788"/>
            <a:ext cx="17145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5" dirty="0">
                <a:latin typeface="Times New Roman"/>
                <a:cs typeface="Times New Roman"/>
              </a:rPr>
              <a:t>3с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0" name="object 101">
            <a:extLst>
              <a:ext uri="{FF2B5EF4-FFF2-40B4-BE49-F238E27FC236}">
                <a16:creationId xmlns:a16="http://schemas.microsoft.com/office/drawing/2014/main" id="{8FF05949-6D62-25EF-48AC-E0451C1C1224}"/>
              </a:ext>
            </a:extLst>
          </p:cNvPr>
          <p:cNvSpPr txBox="1"/>
          <p:nvPr/>
        </p:nvSpPr>
        <p:spPr>
          <a:xfrm>
            <a:off x="5432882" y="5782710"/>
            <a:ext cx="490220" cy="206375"/>
          </a:xfrm>
          <a:prstGeom prst="rect">
            <a:avLst/>
          </a:prstGeom>
          <a:ln w="10352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4"/>
              </a:spcBef>
            </a:pPr>
            <a:r>
              <a:rPr sz="1100" spc="30" dirty="0">
                <a:latin typeface="Times New Roman"/>
                <a:cs typeface="Times New Roman"/>
              </a:rPr>
              <a:t>123с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1" name="object 102">
            <a:extLst>
              <a:ext uri="{FF2B5EF4-FFF2-40B4-BE49-F238E27FC236}">
                <a16:creationId xmlns:a16="http://schemas.microsoft.com/office/drawing/2014/main" id="{BECCF016-2994-8A51-9BB8-76A3860814F2}"/>
              </a:ext>
            </a:extLst>
          </p:cNvPr>
          <p:cNvSpPr/>
          <p:nvPr/>
        </p:nvSpPr>
        <p:spPr>
          <a:xfrm>
            <a:off x="8416956" y="5797007"/>
            <a:ext cx="406400" cy="200660"/>
          </a:xfrm>
          <a:custGeom>
            <a:avLst/>
            <a:gdLst/>
            <a:ahLst/>
            <a:cxnLst/>
            <a:rect l="l" t="t" r="r" b="b"/>
            <a:pathLst>
              <a:path w="406400" h="200660">
                <a:moveTo>
                  <a:pt x="405811" y="200109"/>
                </a:moveTo>
                <a:lnTo>
                  <a:pt x="0" y="200109"/>
                </a:lnTo>
                <a:lnTo>
                  <a:pt x="0" y="0"/>
                </a:lnTo>
                <a:lnTo>
                  <a:pt x="405811" y="0"/>
                </a:lnTo>
                <a:lnTo>
                  <a:pt x="405811" y="2001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03">
            <a:extLst>
              <a:ext uri="{FF2B5EF4-FFF2-40B4-BE49-F238E27FC236}">
                <a16:creationId xmlns:a16="http://schemas.microsoft.com/office/drawing/2014/main" id="{AB2D66D6-48C3-67E4-DF5C-B96D96DF30C5}"/>
              </a:ext>
            </a:extLst>
          </p:cNvPr>
          <p:cNvSpPr txBox="1"/>
          <p:nvPr/>
        </p:nvSpPr>
        <p:spPr>
          <a:xfrm>
            <a:off x="8416956" y="5797007"/>
            <a:ext cx="406400" cy="200660"/>
          </a:xfrm>
          <a:prstGeom prst="rect">
            <a:avLst/>
          </a:prstGeom>
          <a:ln w="1039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>
              <a:lnSpc>
                <a:spcPts val="1300"/>
              </a:lnSpc>
              <a:spcBef>
                <a:spcPts val="275"/>
              </a:spcBef>
            </a:pPr>
            <a:r>
              <a:rPr sz="1100" spc="25" dirty="0">
                <a:latin typeface="Times New Roman"/>
                <a:cs typeface="Times New Roman"/>
              </a:rPr>
              <a:t>15с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9" name="Облако 128">
            <a:extLst>
              <a:ext uri="{FF2B5EF4-FFF2-40B4-BE49-F238E27FC236}">
                <a16:creationId xmlns:a16="http://schemas.microsoft.com/office/drawing/2014/main" id="{FD0D52AE-9D09-6BAB-7D0C-B2CDF38ADE4F}"/>
              </a:ext>
            </a:extLst>
          </p:cNvPr>
          <p:cNvSpPr/>
          <p:nvPr/>
        </p:nvSpPr>
        <p:spPr>
          <a:xfrm rot="20498605" flipH="1">
            <a:off x="2397879" y="1312985"/>
            <a:ext cx="397766" cy="300238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object 117">
            <a:extLst>
              <a:ext uri="{FF2B5EF4-FFF2-40B4-BE49-F238E27FC236}">
                <a16:creationId xmlns:a16="http://schemas.microsoft.com/office/drawing/2014/main" id="{D543C528-3D08-8DD4-9055-94995A6E3969}"/>
              </a:ext>
            </a:extLst>
          </p:cNvPr>
          <p:cNvSpPr txBox="1"/>
          <p:nvPr/>
        </p:nvSpPr>
        <p:spPr>
          <a:xfrm>
            <a:off x="2580589" y="1382761"/>
            <a:ext cx="117037" cy="1421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800" spc="-50" dirty="0">
                <a:latin typeface="Times New Roman"/>
                <a:cs typeface="Times New Roman"/>
              </a:rPr>
              <a:t>2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31" name="Облако 130">
            <a:extLst>
              <a:ext uri="{FF2B5EF4-FFF2-40B4-BE49-F238E27FC236}">
                <a16:creationId xmlns:a16="http://schemas.microsoft.com/office/drawing/2014/main" id="{2FA77F43-E0EC-1600-E6B1-E1FE29186DF6}"/>
              </a:ext>
            </a:extLst>
          </p:cNvPr>
          <p:cNvSpPr/>
          <p:nvPr/>
        </p:nvSpPr>
        <p:spPr>
          <a:xfrm rot="20498605" flipH="1">
            <a:off x="3933081" y="1310278"/>
            <a:ext cx="397766" cy="300238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object 117">
            <a:extLst>
              <a:ext uri="{FF2B5EF4-FFF2-40B4-BE49-F238E27FC236}">
                <a16:creationId xmlns:a16="http://schemas.microsoft.com/office/drawing/2014/main" id="{1584A643-DCEF-9C60-F85A-1EDC183600EE}"/>
              </a:ext>
            </a:extLst>
          </p:cNvPr>
          <p:cNvSpPr txBox="1"/>
          <p:nvPr/>
        </p:nvSpPr>
        <p:spPr>
          <a:xfrm>
            <a:off x="4115791" y="1380054"/>
            <a:ext cx="117037" cy="1421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800" dirty="0">
                <a:latin typeface="Times New Roman"/>
                <a:cs typeface="Times New Roman"/>
              </a:rPr>
              <a:t>3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33" name="Облако 132">
            <a:extLst>
              <a:ext uri="{FF2B5EF4-FFF2-40B4-BE49-F238E27FC236}">
                <a16:creationId xmlns:a16="http://schemas.microsoft.com/office/drawing/2014/main" id="{2534217D-0BA7-DA07-21B2-BD82250A4800}"/>
              </a:ext>
            </a:extLst>
          </p:cNvPr>
          <p:cNvSpPr/>
          <p:nvPr/>
        </p:nvSpPr>
        <p:spPr>
          <a:xfrm rot="20498605" flipH="1">
            <a:off x="3659824" y="3828899"/>
            <a:ext cx="397766" cy="300238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object 117">
            <a:extLst>
              <a:ext uri="{FF2B5EF4-FFF2-40B4-BE49-F238E27FC236}">
                <a16:creationId xmlns:a16="http://schemas.microsoft.com/office/drawing/2014/main" id="{A24D6BFC-86BA-4E38-4A78-496F82F96B9A}"/>
              </a:ext>
            </a:extLst>
          </p:cNvPr>
          <p:cNvSpPr txBox="1"/>
          <p:nvPr/>
        </p:nvSpPr>
        <p:spPr>
          <a:xfrm>
            <a:off x="3842534" y="3898675"/>
            <a:ext cx="117037" cy="1421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800" spc="-50" dirty="0">
                <a:latin typeface="Times New Roman"/>
                <a:cs typeface="Times New Roman"/>
              </a:rPr>
              <a:t>1</a:t>
            </a:r>
            <a:endParaRPr sz="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60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Календарный план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63F88D4-8CBB-BA9F-11B9-4191FF43C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12986"/>
              </p:ext>
            </p:extLst>
          </p:nvPr>
        </p:nvGraphicFramePr>
        <p:xfrm>
          <a:off x="719059" y="1265546"/>
          <a:ext cx="10764000" cy="5212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950897217"/>
                    </a:ext>
                  </a:extLst>
                </a:gridCol>
                <a:gridCol w="3816000">
                  <a:extLst>
                    <a:ext uri="{9D8B030D-6E8A-4147-A177-3AD203B41FA5}">
                      <a16:colId xmlns:a16="http://schemas.microsoft.com/office/drawing/2014/main" val="3036318531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83845928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145419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7333433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№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Мероприятие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Ответственный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Срок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Результат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40704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Подготовка пакета документов по реализации проекта по улучшению.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Никитина Н.И.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08.07.23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Утвержден Приказ проекта.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Утвержден Паспорт проекта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Утверждены остальные документы.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582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новых рабочих условий для работы сотрудников процедурного кабинета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Семенова Ю.Е.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Жаткина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Е.В.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31.07.23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Проведена сеть СКС.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Закуплено и установлено новое оборудование.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875594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Обучение работе в ЕГИСЗ медицинского персонала процедурного кабинета.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Семенова Ю.Е.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Крылов А.С.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Манжосов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П.А.</a:t>
                      </a:r>
                    </a:p>
                    <a:p>
                      <a:endParaRPr lang="ru-RU" sz="12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31.08.23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Выравнивание нагрузки между персоналом.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4447689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единого электронного журнала записи регистрации анализов.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Крылов А.С.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Манжосов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П.А.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31.09.23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Снижение времени на внесение результатов анализов в амбулаторную карту пациента.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563474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Введение единой корпоративной одежды.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Никитина Н.И.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Жаткина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Е.В.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31.10.23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Повышение удовлетворенности пациентов качеством оказания медицинской помощи.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13128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Завершение реализации проекта.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Вдовин. А.В.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09.12.23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Достигнуты поставленные цели и задачи.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Разработка СОК.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934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9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Конечные результаты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1AFC6DD-E610-08ED-10A3-31D949A58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15070"/>
              </p:ext>
            </p:extLst>
          </p:nvPr>
        </p:nvGraphicFramePr>
        <p:xfrm>
          <a:off x="701964" y="1272980"/>
          <a:ext cx="10757397" cy="277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2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500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ЦЕЛЕВЫЕ ПОКАЗАТЕЛИ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времени протекания процесса забора крови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20 мин.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10 мин.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времени ожидания пациентами медицинских процедур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10 мин.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1 мин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количества пациентов в очереди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5 чел.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0 чел.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227909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 КУПНО">
  <a:themeElements>
    <a:clrScheme name="Другая 38">
      <a:dk1>
        <a:srgbClr val="181818"/>
      </a:dk1>
      <a:lt1>
        <a:srgbClr val="FFFFFF"/>
      </a:lt1>
      <a:dk2>
        <a:srgbClr val="515151"/>
      </a:dk2>
      <a:lt2>
        <a:srgbClr val="F2F2F2"/>
      </a:lt2>
      <a:accent1>
        <a:srgbClr val="D58055"/>
      </a:accent1>
      <a:accent2>
        <a:srgbClr val="724741"/>
      </a:accent2>
      <a:accent3>
        <a:srgbClr val="FFC000"/>
      </a:accent3>
      <a:accent4>
        <a:srgbClr val="92D050"/>
      </a:accent4>
      <a:accent5>
        <a:srgbClr val="F4E4DD"/>
      </a:accent5>
      <a:accent6>
        <a:srgbClr val="B5B5B5"/>
      </a:accent6>
      <a:hlink>
        <a:srgbClr val="6B7C9B"/>
      </a:hlink>
      <a:folHlink>
        <a:srgbClr val="797979"/>
      </a:folHlink>
    </a:clrScheme>
    <a:fontScheme name="Другая 33">
      <a:majorFont>
        <a:latin typeface="proxima nova semibold"/>
        <a:ea typeface=""/>
        <a:cs typeface=""/>
      </a:majorFont>
      <a:minorFont>
        <a:latin typeface="proxima nova rg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резентации КУПНО.potx" id="{2EB7683F-6B04-4719-91FE-54490530F976}" vid="{25A7A602-ABF5-4AE9-ABC4-581FA200E3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КУПНО</Template>
  <TotalTime>6047</TotalTime>
  <Words>772</Words>
  <Application>Microsoft Office PowerPoint</Application>
  <PresentationFormat>Широкоэкранный</PresentationFormat>
  <Paragraphs>223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proxima nova rg</vt:lpstr>
      <vt:lpstr>Proxima Nova semibold</vt:lpstr>
      <vt:lpstr>Proxima Nova semibold</vt:lpstr>
      <vt:lpstr>Times New Roman</vt:lpstr>
      <vt:lpstr>Wingdings</vt:lpstr>
      <vt:lpstr>Шаблон презентации КУПНО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Ksenia</dc:creator>
  <cp:lastModifiedBy>Ксения Лямцева</cp:lastModifiedBy>
  <cp:revision>440</cp:revision>
  <dcterms:created xsi:type="dcterms:W3CDTF">2020-06-24T08:00:02Z</dcterms:created>
  <dcterms:modified xsi:type="dcterms:W3CDTF">2023-11-27T12:19:52Z</dcterms:modified>
</cp:coreProperties>
</file>