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554" r:id="rId3"/>
    <p:sldId id="337" r:id="rId4"/>
    <p:sldId id="338" r:id="rId5"/>
    <p:sldId id="339" r:id="rId6"/>
    <p:sldId id="340" r:id="rId7"/>
    <p:sldId id="343" r:id="rId8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BA47E24-09DF-44A4-950A-A13058FA395F}">
          <p14:sldIdLst>
            <p14:sldId id="319"/>
            <p14:sldId id="554"/>
            <p14:sldId id="337"/>
            <p14:sldId id="338"/>
            <p14:sldId id="339"/>
            <p14:sldId id="340"/>
            <p14:sldId id="343"/>
          </p14:sldIdLst>
        </p14:section>
        <p14:section name="Обучающий блок" id="{FA14B657-AFD1-4309-8039-C787531C5A8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102">
          <p15:clr>
            <a:srgbClr val="A4A3A4"/>
          </p15:clr>
        </p15:guide>
        <p15:guide id="4" orient="horz" pos="4126">
          <p15:clr>
            <a:srgbClr val="A4A3A4"/>
          </p15:clr>
        </p15:guide>
        <p15:guide id="5" pos="3855">
          <p15:clr>
            <a:srgbClr val="A4A3A4"/>
          </p15:clr>
        </p15:guide>
        <p15:guide id="6" pos="6760">
          <p15:clr>
            <a:srgbClr val="A4A3A4"/>
          </p15:clr>
        </p15:guide>
        <p15:guide id="7" pos="3622">
          <p15:clr>
            <a:srgbClr val="A4A3A4"/>
          </p15:clr>
        </p15:guide>
        <p15:guide id="8" pos="40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сения Кузнецова" initials="К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347"/>
    <a:srgbClr val="000000"/>
    <a:srgbClr val="0C6AB0"/>
    <a:srgbClr val="FFBE9D"/>
    <a:srgbClr val="F4DFD5"/>
    <a:srgbClr val="E9BFAC"/>
    <a:srgbClr val="DE9F8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86395" autoAdjust="0"/>
  </p:normalViewPr>
  <p:slideViewPr>
    <p:cSldViewPr snapToGrid="0">
      <p:cViewPr varScale="1">
        <p:scale>
          <a:sx n="73" d="100"/>
          <a:sy n="73" d="100"/>
        </p:scale>
        <p:origin x="66" y="90"/>
      </p:cViewPr>
      <p:guideLst>
        <p:guide orient="horz" pos="2160"/>
        <p:guide pos="3840"/>
        <p:guide orient="horz" pos="1102"/>
        <p:guide orient="horz" pos="4126"/>
        <p:guide pos="3855"/>
        <p:guide pos="6760"/>
        <p:guide pos="3622"/>
        <p:guide pos="4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235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5T12:44:59.154" idx="4">
    <p:pos x="7680" y="0"/>
    <p:text>Разместите тематическое фото при желании. Однако не ограничивайтесь композицией этого слайда. Вы можете разместить фото на фон, совсем убрать фото, использовать графику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1093F709-3614-45F7-AB17-FCB5E9A400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012BFE-B846-45C0-9ACD-01394A7D12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036E-F505-4872-B748-DD9CACC9E92F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FC896B-CB67-4CEA-9DC1-58698745C5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A7EF0E-32AF-4E05-8C29-418962581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925B0-495E-48F9-B4D1-29829B6F3A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06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7BF6-1108-422D-9D87-0C04493D7C1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D7BD2-C27B-45E5-A3B4-C60588164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744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5806-1E2E-4758-AEBB-286A486A1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77CE4AA-5AC7-4764-86F8-DF8DBE48D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7BC13-9D47-4856-8C35-0A4B6F4F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5AE59-D9A1-4FFE-80EB-F41A5198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C41507-3679-4FFD-8715-2DB97538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EB504-F21A-4CDC-9AA7-749357B7F96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913" y="1254642"/>
            <a:ext cx="11177187" cy="5101708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график, таблица, видео</a:t>
            </a:r>
          </a:p>
          <a:p>
            <a:pPr lvl="0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A955-9898-B91A-B6F2-17E46B0FC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3543" y="285702"/>
            <a:ext cx="1138557" cy="4048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750E6E-BD31-B7D3-84DB-FA4229CB52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1392" y="311798"/>
            <a:ext cx="1231964" cy="3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Слайд переби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F7EDB-CC5D-4B80-9EAB-5F1FE5B86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45304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33AC4D-E169-4DD4-9EA1-08EEBBF10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56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2515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1FA2A1-BE10-4767-9DDC-2E0466517DD5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913" y="1263909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3DB6B-5615-4060-A638-37DFA243D9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838913" y="1263908"/>
            <a:ext cx="5181600" cy="5092441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5999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F80195CE-5715-42AD-A0B2-3AB1F14B4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4914" y="2059536"/>
            <a:ext cx="4588081" cy="42968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id="{FCDCFAE6-8CF4-43FE-A942-1C1DC17470B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300330" y="512747"/>
            <a:ext cx="6262130" cy="5843603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8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Текст, фото, график, видео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 txBox="1">
            <a:spLocks/>
          </p:cNvSpPr>
          <p:nvPr userDrawn="1"/>
        </p:nvSpPr>
        <p:spPr>
          <a:xfrm>
            <a:off x="504914" y="365126"/>
            <a:ext cx="4588082" cy="16944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3624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12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912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0C5917B-DF6D-468C-93A7-9EEEB124E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13" y="365126"/>
            <a:ext cx="11177187" cy="7193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10285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0121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id="{DE2D8C48-191B-4CBE-A9EB-A01D169C8A2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15494" y="1370235"/>
            <a:ext cx="3571431" cy="2223570"/>
          </a:xfr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1600"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A34C22C-22E6-4632-A9EC-C79BD7697F6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15330" y="3743325"/>
            <a:ext cx="3571759" cy="27495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18650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98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35B0B-D621-420D-A76D-563F118D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459" y="365125"/>
            <a:ext cx="11168641" cy="703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E60053-EE2F-4188-B595-68CCA21C5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3459" y="1222049"/>
            <a:ext cx="11168641" cy="4954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B29A96-87E0-4152-ACF4-34571F8D7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BE590-B8EE-4529-9BAC-4A992742B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0AE11-5358-4161-B1C2-C4DAB59E8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70C9-EE1D-4D1C-8025-4A0C3016A6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8" r:id="rId6"/>
    <p:sldLayoutId id="2147483659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5BC931CB-C805-4F51-B80C-AC2D8324B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939" y="0"/>
            <a:ext cx="52250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средней длины"/>
          <p:cNvSpPr txBox="1"/>
          <p:nvPr/>
        </p:nvSpPr>
        <p:spPr>
          <a:xfrm>
            <a:off x="385894" y="1222571"/>
            <a:ext cx="6386792" cy="373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ts val="7000"/>
              </a:lnSpc>
              <a:spcBef>
                <a:spcPts val="0"/>
              </a:spcBef>
              <a:defRPr sz="7000">
                <a:latin typeface="+mn-lt"/>
                <a:ea typeface="+mn-ea"/>
                <a:cs typeface="+mn-cs"/>
                <a:sym typeface="Gramatika Medium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5400" dirty="0">
                <a:latin typeface="Proxima Nova semibold" panose="02000506030000020004" pitchFamily="2" charset="0"/>
              </a:rPr>
              <a:t>Совершенствование процесса выписки льготных лекарственных средств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3156" y="5332002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/>
              <a:t>Министерство здравоохранения Нижегородской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57E008D-0CA5-7B9C-035A-F2B4B69571BF}"/>
              </a:ext>
            </a:extLst>
          </p:cNvPr>
          <p:cNvSpPr/>
          <p:nvPr/>
        </p:nvSpPr>
        <p:spPr>
          <a:xfrm>
            <a:off x="663156" y="6008892"/>
            <a:ext cx="5004399" cy="30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2023 г.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099E800-8E8D-9522-1492-68C5F48913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725" y="581439"/>
            <a:ext cx="1314361" cy="37970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4170D46-8DDE-96C7-8737-F3CF5A382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606" y="367988"/>
            <a:ext cx="673094" cy="673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3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Паспорт проекта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CA7B9F93-9BD9-6CDA-A164-4323FE2433AB}"/>
              </a:ext>
            </a:extLst>
          </p:cNvPr>
          <p:cNvCxnSpPr/>
          <p:nvPr/>
        </p:nvCxnSpPr>
        <p:spPr>
          <a:xfrm>
            <a:off x="6070122" y="1276709"/>
            <a:ext cx="0" cy="503782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6D9A2A2-E078-F8EF-C020-8EB33854D4B9}"/>
              </a:ext>
            </a:extLst>
          </p:cNvPr>
          <p:cNvCxnSpPr>
            <a:cxnSpLocks/>
          </p:cNvCxnSpPr>
          <p:nvPr/>
        </p:nvCxnSpPr>
        <p:spPr>
          <a:xfrm>
            <a:off x="638259" y="3792747"/>
            <a:ext cx="10915482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DAE710-946C-EE1A-9DB1-781CF17CB48E}"/>
              </a:ext>
            </a:extLst>
          </p:cNvPr>
          <p:cNvSpPr txBox="1"/>
          <p:nvPr/>
        </p:nvSpPr>
        <p:spPr>
          <a:xfrm>
            <a:off x="592156" y="1270958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ХАРАКТЕРИСТИКА ПРОЕКТА</a:t>
            </a:r>
            <a:endParaRPr lang="ru-RU" sz="1800" kern="12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21CFBB-AAFF-3096-AA86-C9FB78A2E963}"/>
              </a:ext>
            </a:extLst>
          </p:cNvPr>
          <p:cNvSpPr txBox="1"/>
          <p:nvPr/>
        </p:nvSpPr>
        <p:spPr>
          <a:xfrm>
            <a:off x="6182073" y="1270958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ОБОСНОВАНИЕ ПРОЕКТА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AB3B9D-2368-FF0A-C8F4-F7C656DE02C2}"/>
              </a:ext>
            </a:extLst>
          </p:cNvPr>
          <p:cNvSpPr txBox="1"/>
          <p:nvPr/>
        </p:nvSpPr>
        <p:spPr>
          <a:xfrm>
            <a:off x="592156" y="3902127"/>
            <a:ext cx="54779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ЦЕЛЕВЫЕ ПОКАЗАТЕЛИ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3475B1-7D94-641B-0A50-2808A3281BF3}"/>
              </a:ext>
            </a:extLst>
          </p:cNvPr>
          <p:cNvSpPr txBox="1"/>
          <p:nvPr/>
        </p:nvSpPr>
        <p:spPr>
          <a:xfrm>
            <a:off x="6182073" y="3902127"/>
            <a:ext cx="5366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800" b="1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ПЛАН КОНТРОЛЬНЫХ СОБЫТИЙ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FA0AEE39-7AFE-75A4-4F86-E6DA945CE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87290"/>
              </p:ext>
            </p:extLst>
          </p:nvPr>
        </p:nvGraphicFramePr>
        <p:xfrm>
          <a:off x="586486" y="1560541"/>
          <a:ext cx="5477966" cy="229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6768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241198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456492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проекта: </a:t>
                      </a:r>
                      <a: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Главный врач ГБУЗ НО «Детская городская поликлиника № 19 Канавинского района» Бурова О.Н.</a:t>
                      </a:r>
                      <a:endParaRPr lang="ru-RU" sz="11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456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Периметр проекта: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НО «Детская городская поликлиника № 19 Канавинского района» (г. Н. Новгород, ул. Сергея Есенина,</a:t>
                      </a:r>
                      <a: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д.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46)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456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Владелец проекта: </a:t>
                      </a:r>
                      <a: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НО «Детская городская поликлиника</a:t>
                      </a:r>
                      <a:b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19 Канавинского района» Бурова О.Н.</a:t>
                      </a:r>
                      <a:endParaRPr lang="ru-RU" sz="115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456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Руководитель проекта</a:t>
                      </a:r>
                      <a:r>
                        <a:rPr lang="ru-RU" sz="115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1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ГБУЗ НО «Детская городская поликлиника № 19 Канавинского района» Бурова О.Н.</a:t>
                      </a:r>
                      <a:endParaRPr lang="ru-RU" sz="115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6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Финансирование: </a:t>
                      </a:r>
                      <a:r>
                        <a:rPr lang="ru-RU" sz="115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текущего финансирования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48B5F72A-953D-76B7-9A85-18D3D1FE5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943975"/>
              </p:ext>
            </p:extLst>
          </p:nvPr>
        </p:nvGraphicFramePr>
        <p:xfrm>
          <a:off x="6130419" y="1718039"/>
          <a:ext cx="5417652" cy="206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014">
                  <a:extLst>
                    <a:ext uri="{9D8B030D-6E8A-4147-A177-3AD203B41FA5}">
                      <a16:colId xmlns:a16="http://schemas.microsoft.com/office/drawing/2014/main" val="2943535780"/>
                    </a:ext>
                  </a:extLst>
                </a:gridCol>
                <a:gridCol w="1686187">
                  <a:extLst>
                    <a:ext uri="{9D8B030D-6E8A-4147-A177-3AD203B41FA5}">
                      <a16:colId xmlns:a16="http://schemas.microsoft.com/office/drawing/2014/main" val="2410222918"/>
                    </a:ext>
                  </a:extLst>
                </a:gridCol>
                <a:gridCol w="1657451">
                  <a:extLst>
                    <a:ext uri="{9D8B030D-6E8A-4147-A177-3AD203B41FA5}">
                      <a16:colId xmlns:a16="http://schemas.microsoft.com/office/drawing/2014/main" val="7709791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11976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Длительное ожидание рецепта пациентом.</a:t>
                      </a:r>
                    </a:p>
                    <a:p>
                      <a:pPr marL="180975" indent="-180975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Большой расход ресурсов медицинской организации (бумага).</a:t>
                      </a:r>
                    </a:p>
                    <a:p>
                      <a:pPr marL="180975" indent="-180975" algn="l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Превышение лимитов дополнительного лекарственного обеспечения.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Отсутствие организационной системы выписки рецептов на льготные лекарственные средства в электронном виде.</a:t>
                      </a:r>
                    </a:p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Отсутствие технической возможности.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Повышение качества и доступности медицинской помощи.</a:t>
                      </a:r>
                    </a:p>
                    <a:p>
                      <a:pPr marL="180975" indent="-180975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</a:rPr>
                        <a:t>Повышение удовлетворенности пациентов.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973510"/>
                  </a:ext>
                </a:extLst>
              </a:tr>
            </a:tbl>
          </a:graphicData>
        </a:graphic>
      </p:graphicFrame>
      <p:graphicFrame>
        <p:nvGraphicFramePr>
          <p:cNvPr id="17" name="Таблица 14">
            <a:extLst>
              <a:ext uri="{FF2B5EF4-FFF2-40B4-BE49-F238E27FC236}">
                <a16:creationId xmlns:a16="http://schemas.microsoft.com/office/drawing/2014/main" id="{80C32403-B504-EDC0-36B3-E6224B528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81486"/>
              </p:ext>
            </p:extLst>
          </p:nvPr>
        </p:nvGraphicFramePr>
        <p:xfrm>
          <a:off x="6288655" y="4377745"/>
          <a:ext cx="5259411" cy="19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071">
                  <a:extLst>
                    <a:ext uri="{9D8B030D-6E8A-4147-A177-3AD203B41FA5}">
                      <a16:colId xmlns:a16="http://schemas.microsoft.com/office/drawing/2014/main" val="2798889363"/>
                    </a:ext>
                  </a:extLst>
                </a:gridCol>
                <a:gridCol w="1902340">
                  <a:extLst>
                    <a:ext uri="{9D8B030D-6E8A-4147-A177-3AD203B41FA5}">
                      <a16:colId xmlns:a16="http://schemas.microsoft.com/office/drawing/2014/main" val="2003850212"/>
                    </a:ext>
                  </a:extLst>
                </a:gridCol>
              </a:tblGrid>
              <a:tr h="386208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Старт: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03.07.2023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78152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 и планирование: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03.07.2023 – 01.08.2023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751969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Внедрение: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01.08.2023 – 04.12.2023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707154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Завершение: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04.12.2023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47631"/>
                  </a:ext>
                </a:extLst>
              </a:tr>
              <a:tr h="3862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и доработка: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proxima nova rg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04.12.2023 – 18.12.2023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91517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2A3695E-9806-A28D-7E2E-2E5A0FFF4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18658"/>
              </p:ext>
            </p:extLst>
          </p:nvPr>
        </p:nvGraphicFramePr>
        <p:xfrm>
          <a:off x="586504" y="4239829"/>
          <a:ext cx="5111999" cy="2373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2923">
                  <a:extLst>
                    <a:ext uri="{9D8B030D-6E8A-4147-A177-3AD203B41FA5}">
                      <a16:colId xmlns:a16="http://schemas.microsoft.com/office/drawing/2014/main" val="503496546"/>
                    </a:ext>
                  </a:extLst>
                </a:gridCol>
                <a:gridCol w="1179692">
                  <a:extLst>
                    <a:ext uri="{9D8B030D-6E8A-4147-A177-3AD203B41FA5}">
                      <a16:colId xmlns:a16="http://schemas.microsoft.com/office/drawing/2014/main" val="2401293911"/>
                    </a:ext>
                  </a:extLst>
                </a:gridCol>
                <a:gridCol w="1179692">
                  <a:extLst>
                    <a:ext uri="{9D8B030D-6E8A-4147-A177-3AD203B41FA5}">
                      <a16:colId xmlns:a16="http://schemas.microsoft.com/office/drawing/2014/main" val="2877287445"/>
                    </a:ext>
                  </a:extLst>
                </a:gridCol>
                <a:gridCol w="1179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936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ЦЕЛИ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j-lt"/>
                        </a:rPr>
                        <a:t>ТЕКУЩИЙ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ЦЕЛЕВОЙ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ИДЕАЛЬНЫЙ ПОКАЗАТЕЛЬ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7738435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+mj-lt"/>
                        </a:rPr>
                        <a:t>Сокращение времени ожидания пациентом получения рецепта на льготные лекарственные средства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latin typeface="+mn-lt"/>
                        </a:rPr>
                        <a:t>40 мин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 мин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 мин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048107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рецептов на льготные лекарственные препараты в электронном виде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30 %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proxima nova rg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1780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17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Команда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FA4D7AA6-7933-74A6-9E65-C1B856DB1CDF}"/>
              </a:ext>
            </a:extLst>
          </p:cNvPr>
          <p:cNvSpPr/>
          <p:nvPr/>
        </p:nvSpPr>
        <p:spPr>
          <a:xfrm>
            <a:off x="708804" y="1362974"/>
            <a:ext cx="10774393" cy="2066026"/>
          </a:xfrm>
          <a:prstGeom prst="roundRect">
            <a:avLst>
              <a:gd name="adj" fmla="val 9151"/>
            </a:avLst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DCB2EF-1FA1-C1C4-F5C4-391D6E1A74AA}"/>
              </a:ext>
            </a:extLst>
          </p:cNvPr>
          <p:cNvSpPr txBox="1"/>
          <p:nvPr/>
        </p:nvSpPr>
        <p:spPr>
          <a:xfrm>
            <a:off x="964012" y="1499437"/>
            <a:ext cx="28273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Руководитель  </a:t>
            </a:r>
          </a:p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рабочей группы проекта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964012" y="2058110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Мартынова Светлана Александровна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958778" y="2707180"/>
            <a:ext cx="4116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Заместитель главного врача ГБУЗ НО «Детская городская поликлиника № 19 Канавинского района» по клинико-экспертной работе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C9D406-0E4D-9C1D-59BC-C1EA2E95D18E}"/>
              </a:ext>
            </a:extLst>
          </p:cNvPr>
          <p:cNvSpPr txBox="1"/>
          <p:nvPr/>
        </p:nvSpPr>
        <p:spPr>
          <a:xfrm>
            <a:off x="6873836" y="1637081"/>
            <a:ext cx="2827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/>
                </a:solidFill>
                <a:latin typeface="+mj-lt"/>
              </a:rPr>
              <a:t>Заказчик проекта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01D35EF-97F9-9D64-25AE-1A245CFEB663}"/>
              </a:ext>
            </a:extLst>
          </p:cNvPr>
          <p:cNvSpPr txBox="1"/>
          <p:nvPr/>
        </p:nvSpPr>
        <p:spPr>
          <a:xfrm>
            <a:off x="5177129" y="3724801"/>
            <a:ext cx="28273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/>
                </a:solidFill>
                <a:latin typeface="+mj-lt"/>
              </a:rPr>
              <a:t>Рабочая группа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6862515" y="2104450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Бурова Ольга Николаевна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6839880" y="2786634"/>
            <a:ext cx="4116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Главный врач ГБУЗ НО «Детская городская поликлиника № 19 Канавинского района»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708804" y="4324711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Забродина Елена Валерьевна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708804" y="4999193"/>
            <a:ext cx="20940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Главная медицинская сестра ГБУЗ НО «Детская городская поликлиника № 19 Канавинского района»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4804433" y="4323179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+mj-lt"/>
              </a:rPr>
              <a:t>Сазанова</a:t>
            </a:r>
            <a:r>
              <a:rPr lang="ru-RU" sz="1600" dirty="0">
                <a:latin typeface="+mj-lt"/>
              </a:rPr>
              <a:t> Анастасия Игоревна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4804433" y="5019090"/>
            <a:ext cx="2094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Заведующая педиатрическим отделением ГБУЗ НО «Детская городская поликлиника № 19 Канавинского района»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86E7829-41EE-19B2-8C99-E9B149613248}"/>
              </a:ext>
            </a:extLst>
          </p:cNvPr>
          <p:cNvSpPr txBox="1"/>
          <p:nvPr/>
        </p:nvSpPr>
        <p:spPr>
          <a:xfrm>
            <a:off x="8672178" y="4324711"/>
            <a:ext cx="22838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+mj-lt"/>
              </a:rPr>
              <a:t>Потапова Екатерина Александровна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AFD35E-FCE3-9112-8CC2-C19AEF0488B1}"/>
              </a:ext>
            </a:extLst>
          </p:cNvPr>
          <p:cNvSpPr txBox="1"/>
          <p:nvPr/>
        </p:nvSpPr>
        <p:spPr>
          <a:xfrm>
            <a:off x="8654112" y="5006936"/>
            <a:ext cx="20940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Старшая медицинская сестра педиатрического отделения ГБУЗ НО «Детская городская поликлиника № 19 Канавинского района»</a:t>
            </a:r>
          </a:p>
        </p:txBody>
      </p:sp>
    </p:spTree>
    <p:extLst>
      <p:ext uri="{BB962C8B-B14F-4D97-AF65-F5344CB8AC3E}">
        <p14:creationId xmlns:p14="http://schemas.microsoft.com/office/powerpoint/2010/main" val="221479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текущего состояния процесса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9BD269D-599D-56AC-F377-558485FCF654}"/>
              </a:ext>
            </a:extLst>
          </p:cNvPr>
          <p:cNvSpPr/>
          <p:nvPr/>
        </p:nvSpPr>
        <p:spPr>
          <a:xfrm>
            <a:off x="902041" y="1800012"/>
            <a:ext cx="2491530" cy="1291905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342C13-6CDA-12F6-D576-BDDAE9AB5F3D}"/>
              </a:ext>
            </a:extLst>
          </p:cNvPr>
          <p:cNvSpPr txBox="1"/>
          <p:nvPr/>
        </p:nvSpPr>
        <p:spPr>
          <a:xfrm>
            <a:off x="1781359" y="2260263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ВРАЧ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7E51FBD-0572-97E3-6675-B0A784C27EAD}"/>
              </a:ext>
            </a:extLst>
          </p:cNvPr>
          <p:cNvSpPr/>
          <p:nvPr/>
        </p:nvSpPr>
        <p:spPr>
          <a:xfrm>
            <a:off x="4225491" y="1800012"/>
            <a:ext cx="3128210" cy="1291905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1060B4D1-1CDC-0856-9212-38A049271538}"/>
              </a:ext>
            </a:extLst>
          </p:cNvPr>
          <p:cNvSpPr/>
          <p:nvPr/>
        </p:nvSpPr>
        <p:spPr>
          <a:xfrm>
            <a:off x="8562408" y="1800012"/>
            <a:ext cx="2491530" cy="1291905"/>
          </a:xfrm>
          <a:prstGeom prst="roundRect">
            <a:avLst/>
          </a:prstGeom>
          <a:solidFill>
            <a:srgbClr val="00B0F0">
              <a:alpha val="19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B82B473-CCAE-A7AD-1174-39F54017F50A}"/>
              </a:ext>
            </a:extLst>
          </p:cNvPr>
          <p:cNvSpPr/>
          <p:nvPr/>
        </p:nvSpPr>
        <p:spPr>
          <a:xfrm>
            <a:off x="8562408" y="4065981"/>
            <a:ext cx="2491530" cy="1291905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F7AA7415-CA24-9311-DD55-62E518AF72FE}"/>
              </a:ext>
            </a:extLst>
          </p:cNvPr>
          <p:cNvSpPr/>
          <p:nvPr/>
        </p:nvSpPr>
        <p:spPr>
          <a:xfrm>
            <a:off x="4543831" y="4065981"/>
            <a:ext cx="2491530" cy="1291905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016FE6-9D69-D732-A91D-ADFC56FD9688}"/>
              </a:ext>
            </a:extLst>
          </p:cNvPr>
          <p:cNvSpPr txBox="1"/>
          <p:nvPr/>
        </p:nvSpPr>
        <p:spPr>
          <a:xfrm>
            <a:off x="4543831" y="2198707"/>
            <a:ext cx="249153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СОТРУДНИК, ОТВЕЧАЮЩИЙ ЗА ВЫПИСКУ И КОНТРОЛЬ </a:t>
            </a:r>
            <a:r>
              <a:rPr lang="ru-RU" sz="1600" dirty="0"/>
              <a:t>ДЛО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453EFA-7657-C8F6-8F63-B71DB2F2E3A8}"/>
              </a:ext>
            </a:extLst>
          </p:cNvPr>
          <p:cNvSpPr txBox="1"/>
          <p:nvPr/>
        </p:nvSpPr>
        <p:spPr>
          <a:xfrm>
            <a:off x="9441726" y="223919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ВРАЧ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B35949-531D-E1F0-9656-FA2BD1D01995}"/>
              </a:ext>
            </a:extLst>
          </p:cNvPr>
          <p:cNvSpPr txBox="1"/>
          <p:nvPr/>
        </p:nvSpPr>
        <p:spPr>
          <a:xfrm>
            <a:off x="9295853" y="4527267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ПЕЧАТЬ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62604-A9D5-03B1-1899-3C25E8FF5BFE}"/>
              </a:ext>
            </a:extLst>
          </p:cNvPr>
          <p:cNvSpPr txBox="1"/>
          <p:nvPr/>
        </p:nvSpPr>
        <p:spPr>
          <a:xfrm>
            <a:off x="5367079" y="4527267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АПТЕКА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CAB69C-F307-75CB-2B0A-01DF5C66459E}"/>
              </a:ext>
            </a:extLst>
          </p:cNvPr>
          <p:cNvSpPr txBox="1"/>
          <p:nvPr/>
        </p:nvSpPr>
        <p:spPr>
          <a:xfrm>
            <a:off x="786134" y="3329876"/>
            <a:ext cx="319538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1. Неразборчивый подчерк медицинского работника.</a:t>
            </a:r>
            <a:r>
              <a:rPr lang="ru-RU" sz="1400" spc="500" dirty="0">
                <a:latin typeface="Times New Roman"/>
                <a:cs typeface="Times New Roman"/>
              </a:rPr>
              <a:t> </a:t>
            </a: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2. Расход ресурсов медицинской организации (бумага).</a:t>
            </a: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3. Длительное ожидание рецепта.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BE1F4EC7-B6A5-0A19-D3E2-B886DB6E6945}"/>
              </a:ext>
            </a:extLst>
          </p:cNvPr>
          <p:cNvCxnSpPr>
            <a:stCxn id="2" idx="3"/>
            <a:endCxn id="6" idx="1"/>
          </p:cNvCxnSpPr>
          <p:nvPr/>
        </p:nvCxnSpPr>
        <p:spPr>
          <a:xfrm>
            <a:off x="3393571" y="2445965"/>
            <a:ext cx="831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085DF731-B719-28FF-B21A-D31D3628FF96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7353701" y="2445965"/>
            <a:ext cx="12087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1C715092-12BD-7E1D-EBBA-CE034D23BF4C}"/>
              </a:ext>
            </a:extLst>
          </p:cNvPr>
          <p:cNvCxnSpPr>
            <a:cxnSpLocks/>
          </p:cNvCxnSpPr>
          <p:nvPr/>
        </p:nvCxnSpPr>
        <p:spPr>
          <a:xfrm>
            <a:off x="9808172" y="3091917"/>
            <a:ext cx="0" cy="974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8E769C19-E944-EE5D-7563-80E83A46E331}"/>
              </a:ext>
            </a:extLst>
          </p:cNvPr>
          <p:cNvCxnSpPr>
            <a:stCxn id="8" idx="1"/>
            <a:endCxn id="9" idx="3"/>
          </p:cNvCxnSpPr>
          <p:nvPr/>
        </p:nvCxnSpPr>
        <p:spPr>
          <a:xfrm flipH="1">
            <a:off x="7035361" y="4711934"/>
            <a:ext cx="15270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Взрыв: 8 точек 26">
            <a:extLst>
              <a:ext uri="{FF2B5EF4-FFF2-40B4-BE49-F238E27FC236}">
                <a16:creationId xmlns:a16="http://schemas.microsoft.com/office/drawing/2014/main" id="{E956E252-8E05-2C6C-3AFC-1A1009647A79}"/>
              </a:ext>
            </a:extLst>
          </p:cNvPr>
          <p:cNvSpPr/>
          <p:nvPr/>
        </p:nvSpPr>
        <p:spPr>
          <a:xfrm>
            <a:off x="379708" y="1374418"/>
            <a:ext cx="1516707" cy="7988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Взрыв: 8 точек 27">
            <a:extLst>
              <a:ext uri="{FF2B5EF4-FFF2-40B4-BE49-F238E27FC236}">
                <a16:creationId xmlns:a16="http://schemas.microsoft.com/office/drawing/2014/main" id="{4D5CE221-5EF3-4732-6E4B-9C6A1B872D3D}"/>
              </a:ext>
            </a:extLst>
          </p:cNvPr>
          <p:cNvSpPr/>
          <p:nvPr/>
        </p:nvSpPr>
        <p:spPr>
          <a:xfrm>
            <a:off x="7199701" y="1431250"/>
            <a:ext cx="1516707" cy="7988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Взрыв: 8 точек 28">
            <a:extLst>
              <a:ext uri="{FF2B5EF4-FFF2-40B4-BE49-F238E27FC236}">
                <a16:creationId xmlns:a16="http://schemas.microsoft.com/office/drawing/2014/main" id="{3A795B14-1E55-3A0B-B858-1017A59B7C1E}"/>
              </a:ext>
            </a:extLst>
          </p:cNvPr>
          <p:cNvSpPr/>
          <p:nvPr/>
        </p:nvSpPr>
        <p:spPr>
          <a:xfrm>
            <a:off x="3085571" y="1409110"/>
            <a:ext cx="1516707" cy="79889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DE2D51-CD07-2687-0CE3-592BF67DDE6E}"/>
              </a:ext>
            </a:extLst>
          </p:cNvPr>
          <p:cNvSpPr txBox="1"/>
          <p:nvPr/>
        </p:nvSpPr>
        <p:spPr>
          <a:xfrm>
            <a:off x="786134" y="4612051"/>
            <a:ext cx="319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r>
              <a:rPr lang="ru-RU" sz="1400" dirty="0">
                <a:latin typeface="Times New Roman"/>
                <a:cs typeface="Times New Roman"/>
              </a:rPr>
              <a:t>Время</a:t>
            </a:r>
            <a:r>
              <a:rPr lang="ru-RU" sz="1400" spc="75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протекания</a:t>
            </a:r>
            <a:r>
              <a:rPr lang="ru-RU" sz="1400" spc="80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процесса</a:t>
            </a:r>
            <a:r>
              <a:rPr lang="ru-RU" sz="1400" spc="70" dirty="0">
                <a:latin typeface="Times New Roman"/>
                <a:cs typeface="Times New Roman"/>
              </a:rPr>
              <a:t> </a:t>
            </a:r>
            <a:r>
              <a:rPr lang="ru-RU" sz="1400" spc="-20" dirty="0">
                <a:latin typeface="Times New Roman"/>
                <a:cs typeface="Times New Roman"/>
              </a:rPr>
              <a:t>(ВПП)</a:t>
            </a:r>
            <a:endParaRPr lang="ru-RU" sz="1400" dirty="0">
              <a:latin typeface="Times New Roman"/>
              <a:cs typeface="Times New Roman"/>
            </a:endParaRP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ВПП</a:t>
            </a:r>
            <a:r>
              <a:rPr lang="ru-RU" sz="1400" spc="25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(</a:t>
            </a:r>
            <a:r>
              <a:rPr lang="ru-RU" sz="1400" dirty="0" err="1">
                <a:latin typeface="Times New Roman"/>
                <a:cs typeface="Times New Roman"/>
              </a:rPr>
              <a:t>min</a:t>
            </a:r>
            <a:r>
              <a:rPr lang="ru-RU" sz="1400" dirty="0">
                <a:latin typeface="Times New Roman"/>
                <a:cs typeface="Times New Roman"/>
              </a:rPr>
              <a:t>)</a:t>
            </a:r>
            <a:r>
              <a:rPr lang="ru-RU" sz="1400" spc="45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–</a:t>
            </a:r>
            <a:r>
              <a:rPr lang="ru-RU" sz="1400" spc="50" dirty="0">
                <a:latin typeface="Times New Roman"/>
                <a:cs typeface="Times New Roman"/>
              </a:rPr>
              <a:t> 30 мин.</a:t>
            </a:r>
            <a:r>
              <a:rPr lang="ru-RU" sz="1400" spc="500" dirty="0">
                <a:latin typeface="Times New Roman"/>
                <a:cs typeface="Times New Roman"/>
              </a:rPr>
              <a:t> </a:t>
            </a: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ВПП</a:t>
            </a:r>
            <a:r>
              <a:rPr lang="ru-RU" sz="1400" spc="60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(</a:t>
            </a:r>
            <a:r>
              <a:rPr lang="ru-RU" sz="1400" dirty="0" err="1">
                <a:latin typeface="Times New Roman"/>
                <a:cs typeface="Times New Roman"/>
              </a:rPr>
              <a:t>max</a:t>
            </a:r>
            <a:r>
              <a:rPr lang="ru-RU" sz="1400" dirty="0">
                <a:latin typeface="Times New Roman"/>
                <a:cs typeface="Times New Roman"/>
              </a:rPr>
              <a:t>)</a:t>
            </a:r>
            <a:r>
              <a:rPr lang="ru-RU" sz="1400" spc="80" dirty="0">
                <a:latin typeface="Times New Roman"/>
                <a:cs typeface="Times New Roman"/>
              </a:rPr>
              <a:t> </a:t>
            </a:r>
            <a:r>
              <a:rPr lang="ru-RU" sz="1400" dirty="0">
                <a:latin typeface="Times New Roman"/>
                <a:cs typeface="Times New Roman"/>
              </a:rPr>
              <a:t>–</a:t>
            </a:r>
            <a:r>
              <a:rPr lang="ru-RU" sz="1400" spc="95" dirty="0">
                <a:latin typeface="Times New Roman"/>
                <a:cs typeface="Times New Roman"/>
              </a:rPr>
              <a:t> 50 мин.</a:t>
            </a:r>
          </a:p>
          <a:p>
            <a:pPr marL="12700" marR="415290"/>
            <a:r>
              <a:rPr lang="ru-RU" sz="1400" b="1" spc="95" dirty="0">
                <a:latin typeface="Times New Roman"/>
                <a:cs typeface="Times New Roman"/>
              </a:rPr>
              <a:t>ВПП (ср.) </a:t>
            </a:r>
            <a:r>
              <a:rPr lang="ru-RU" sz="1400" b="1" dirty="0">
                <a:latin typeface="Times New Roman"/>
                <a:cs typeface="Times New Roman"/>
              </a:rPr>
              <a:t>– 40 мин.</a:t>
            </a:r>
          </a:p>
        </p:txBody>
      </p:sp>
    </p:spTree>
    <p:extLst>
      <p:ext uri="{BB962C8B-B14F-4D97-AF65-F5344CB8AC3E}">
        <p14:creationId xmlns:p14="http://schemas.microsoft.com/office/powerpoint/2010/main" val="69022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Карта целевого состояния процесса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80C69EA9-1090-695F-159A-C115425B8D02}"/>
              </a:ext>
            </a:extLst>
          </p:cNvPr>
          <p:cNvSpPr/>
          <p:nvPr/>
        </p:nvSpPr>
        <p:spPr>
          <a:xfrm>
            <a:off x="1809549" y="2117558"/>
            <a:ext cx="3609474" cy="190580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ВРАЧ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A925375-B4FA-B7B8-490C-F4CBC2DEAE45}"/>
              </a:ext>
            </a:extLst>
          </p:cNvPr>
          <p:cNvSpPr/>
          <p:nvPr/>
        </p:nvSpPr>
        <p:spPr>
          <a:xfrm>
            <a:off x="6890084" y="2117558"/>
            <a:ext cx="3609474" cy="190580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АПТЕКА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E0888A1-D1CA-A6DB-A9E7-5F2000945066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5419023" y="3070459"/>
            <a:ext cx="147106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12">
            <a:extLst>
              <a:ext uri="{FF2B5EF4-FFF2-40B4-BE49-F238E27FC236}">
                <a16:creationId xmlns:a16="http://schemas.microsoft.com/office/drawing/2014/main" id="{707A153F-186D-7030-6CAA-EDADB0EECE30}"/>
              </a:ext>
            </a:extLst>
          </p:cNvPr>
          <p:cNvSpPr txBox="1"/>
          <p:nvPr/>
        </p:nvSpPr>
        <p:spPr>
          <a:xfrm>
            <a:off x="683394" y="4705200"/>
            <a:ext cx="333034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Время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протекания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процесса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(ВПП)</a:t>
            </a:r>
            <a:endParaRPr sz="1400" dirty="0">
              <a:latin typeface="Times New Roman"/>
              <a:cs typeface="Times New Roman"/>
            </a:endParaRPr>
          </a:p>
          <a:p>
            <a:pPr marL="12700" marR="415290"/>
            <a:r>
              <a:rPr sz="1400" dirty="0">
                <a:latin typeface="Times New Roman"/>
                <a:cs typeface="Times New Roman"/>
              </a:rPr>
              <a:t>ВПП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(min)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lang="ru-RU" sz="1400" spc="50" dirty="0">
                <a:latin typeface="Times New Roman"/>
                <a:cs typeface="Times New Roman"/>
              </a:rPr>
              <a:t>7 мин.</a:t>
            </a:r>
            <a:endParaRPr lang="ru-RU" sz="1400" spc="-10" dirty="0">
              <a:latin typeface="Times New Roman"/>
              <a:cs typeface="Times New Roman"/>
            </a:endParaRPr>
          </a:p>
          <a:p>
            <a:pPr marL="12700" marR="415290"/>
            <a:r>
              <a:rPr sz="1400" dirty="0">
                <a:latin typeface="Times New Roman"/>
                <a:cs typeface="Times New Roman"/>
              </a:rPr>
              <a:t>ВПП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(max)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lang="ru-RU" sz="1400" spc="95" dirty="0">
                <a:latin typeface="Times New Roman"/>
                <a:cs typeface="Times New Roman"/>
              </a:rPr>
              <a:t>12 мин.</a:t>
            </a:r>
          </a:p>
          <a:p>
            <a:pPr marL="12700" marR="415290"/>
            <a:r>
              <a:rPr lang="ru-RU" sz="1400" b="1" spc="95" dirty="0">
                <a:latin typeface="Times New Roman"/>
                <a:cs typeface="Times New Roman"/>
              </a:rPr>
              <a:t>ВПП (ср.) – 10 мин.</a:t>
            </a:r>
            <a:endParaRPr sz="1400" b="1" dirty="0">
              <a:latin typeface="Times New Roman"/>
              <a:cs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DE2F6A-8C15-2BC7-4EA6-C67D3309CD49}"/>
              </a:ext>
            </a:extLst>
          </p:cNvPr>
          <p:cNvSpPr txBox="1"/>
          <p:nvPr/>
        </p:nvSpPr>
        <p:spPr>
          <a:xfrm>
            <a:off x="6811548" y="4705200"/>
            <a:ext cx="39206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1. Печатный шрифт на электронном рецепте.</a:t>
            </a:r>
            <a:r>
              <a:rPr lang="ru-RU" sz="1400" spc="500" dirty="0">
                <a:latin typeface="Times New Roman"/>
                <a:cs typeface="Times New Roman"/>
              </a:rPr>
              <a:t> </a:t>
            </a: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2. Выписка рецепта на приеме врача. </a:t>
            </a:r>
          </a:p>
          <a:p>
            <a:pPr marL="12700" marR="415290"/>
            <a:r>
              <a:rPr lang="ru-RU" sz="1400" dirty="0">
                <a:latin typeface="Times New Roman"/>
                <a:cs typeface="Times New Roman"/>
              </a:rPr>
              <a:t>3. Возможность отправки рецепта на электронную почту.</a:t>
            </a:r>
          </a:p>
          <a:p>
            <a:pPr marL="12700" marR="415290"/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12" name="Облако 11">
            <a:extLst>
              <a:ext uri="{FF2B5EF4-FFF2-40B4-BE49-F238E27FC236}">
                <a16:creationId xmlns:a16="http://schemas.microsoft.com/office/drawing/2014/main" id="{FD0D52AE-9D09-6BAB-7D0C-B2CDF38ADE4F}"/>
              </a:ext>
            </a:extLst>
          </p:cNvPr>
          <p:cNvSpPr/>
          <p:nvPr/>
        </p:nvSpPr>
        <p:spPr>
          <a:xfrm rot="21449129" flipH="1">
            <a:off x="2009871" y="1328400"/>
            <a:ext cx="1289784" cy="896476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Облако 14">
            <a:extLst>
              <a:ext uri="{FF2B5EF4-FFF2-40B4-BE49-F238E27FC236}">
                <a16:creationId xmlns:a16="http://schemas.microsoft.com/office/drawing/2014/main" id="{E1CDDAE6-26B6-3DDB-0FB8-EE5F825C9BDE}"/>
              </a:ext>
            </a:extLst>
          </p:cNvPr>
          <p:cNvSpPr/>
          <p:nvPr/>
        </p:nvSpPr>
        <p:spPr>
          <a:xfrm flipH="1">
            <a:off x="3703216" y="1296839"/>
            <a:ext cx="1289784" cy="896476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Облако 15">
            <a:extLst>
              <a:ext uri="{FF2B5EF4-FFF2-40B4-BE49-F238E27FC236}">
                <a16:creationId xmlns:a16="http://schemas.microsoft.com/office/drawing/2014/main" id="{9B8C964B-8479-F4B0-0FBD-F529BE3FBBEB}"/>
              </a:ext>
            </a:extLst>
          </p:cNvPr>
          <p:cNvSpPr/>
          <p:nvPr/>
        </p:nvSpPr>
        <p:spPr>
          <a:xfrm flipH="1">
            <a:off x="5600300" y="1328400"/>
            <a:ext cx="1289784" cy="896476"/>
          </a:xfrm>
          <a:prstGeom prst="cloud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0" name="Рисунок 19" descr="Разряд молнии">
            <a:extLst>
              <a:ext uri="{FF2B5EF4-FFF2-40B4-BE49-F238E27FC236}">
                <a16:creationId xmlns:a16="http://schemas.microsoft.com/office/drawing/2014/main" id="{40E3F925-877F-1F1C-46C7-41782774A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25584" y="22396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0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Календарный план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63F88D4-8CBB-BA9F-11B9-4191FF43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633386"/>
              </p:ext>
            </p:extLst>
          </p:nvPr>
        </p:nvGraphicFramePr>
        <p:xfrm>
          <a:off x="719059" y="1265546"/>
          <a:ext cx="10764000" cy="4152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223">
                  <a:extLst>
                    <a:ext uri="{9D8B030D-6E8A-4147-A177-3AD203B41FA5}">
                      <a16:colId xmlns:a16="http://schemas.microsoft.com/office/drawing/2014/main" val="2950897217"/>
                    </a:ext>
                  </a:extLst>
                </a:gridCol>
                <a:gridCol w="3828777">
                  <a:extLst>
                    <a:ext uri="{9D8B030D-6E8A-4147-A177-3AD203B41FA5}">
                      <a16:colId xmlns:a16="http://schemas.microsoft.com/office/drawing/2014/main" val="303631853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83845928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214541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73334336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Мероприятие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Ответственный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Срок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Результат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4070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Подготовка пакета документов по реализации проекта по улучшению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Бурова О.Н.,</a:t>
                      </a:r>
                    </a:p>
                    <a:p>
                      <a:r>
                        <a:rPr lang="ru-RU" sz="1200" dirty="0"/>
                        <a:t>Мартынова С.А.,</a:t>
                      </a:r>
                    </a:p>
                    <a:p>
                      <a:r>
                        <a:rPr lang="ru-RU" sz="1200" dirty="0"/>
                        <a:t>Забродина Е.В.,</a:t>
                      </a:r>
                    </a:p>
                    <a:p>
                      <a:r>
                        <a:rPr lang="ru-RU" sz="1200" dirty="0" err="1"/>
                        <a:t>Сазанова</a:t>
                      </a:r>
                      <a:r>
                        <a:rPr lang="ru-RU" sz="1200" dirty="0"/>
                        <a:t> А.И., </a:t>
                      </a:r>
                    </a:p>
                    <a:p>
                      <a:r>
                        <a:rPr lang="ru-RU" sz="1200" dirty="0"/>
                        <a:t>Потапова Е.А.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03.07.2023 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Приказ проекта.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Утвержден Паспорт проекта.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Разработаны и утверждены другие руководящие документы проекта.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00582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Установление АРМ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Забродина Е.В.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01.08.2023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Создание условий для достижения поставленных целей по улучшению процесса.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563474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Обучение сотрудников выписке рецептов в электронном виде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Мартынова С.А.,</a:t>
                      </a:r>
                    </a:p>
                    <a:p>
                      <a:r>
                        <a:rPr lang="ru-RU" sz="1200" dirty="0" err="1"/>
                        <a:t>Сазанова</a:t>
                      </a:r>
                      <a:r>
                        <a:rPr lang="ru-RU" sz="1200" dirty="0"/>
                        <a:t> А.И. 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01.08.2023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/>
                        <a:t>Выписка рецепта на приеме врача.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dirty="0"/>
                        <a:t>Экономия времени медицинского работника.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31285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j-lt"/>
                        </a:rPr>
                        <a:t>Завершение реализации проекта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Бурова О.Н.,</a:t>
                      </a:r>
                    </a:p>
                    <a:p>
                      <a:r>
                        <a:rPr lang="ru-RU" sz="1200" dirty="0"/>
                        <a:t>Мартынова С.А.,</a:t>
                      </a:r>
                    </a:p>
                    <a:p>
                      <a:r>
                        <a:rPr lang="ru-RU" sz="1200" dirty="0"/>
                        <a:t>Забродина Е.В.,</a:t>
                      </a:r>
                    </a:p>
                    <a:p>
                      <a:r>
                        <a:rPr lang="ru-RU" sz="1200" dirty="0" err="1"/>
                        <a:t>Сазанова</a:t>
                      </a:r>
                      <a:r>
                        <a:rPr lang="ru-RU" sz="1200" dirty="0"/>
                        <a:t> А.И., </a:t>
                      </a:r>
                    </a:p>
                    <a:p>
                      <a:r>
                        <a:rPr lang="ru-RU" sz="1200" dirty="0"/>
                        <a:t>Потапова Е.А.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04.12.2023 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Достигнуты поставленные цели.</a:t>
                      </a:r>
                    </a:p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ru-RU" sz="1200" dirty="0"/>
                        <a:t>Разработка СОК.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93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9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92156" y="473812"/>
            <a:ext cx="11589508" cy="7193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Конечные результаты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1AFC6DD-E610-08ED-10A3-31D949A5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42394"/>
              </p:ext>
            </p:extLst>
          </p:nvPr>
        </p:nvGraphicFramePr>
        <p:xfrm>
          <a:off x="592156" y="1725367"/>
          <a:ext cx="10728000" cy="2125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500">
                <a:tc>
                  <a:txBody>
                    <a:bodyPr/>
                    <a:lstStyle/>
                    <a:p>
                      <a:pPr marL="0" marR="0" lvl="0" indent="0" algn="l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ЦЕЛЕВЫЕ ПОКАЗАТЕЛИ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БЫЛО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18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СТАЛО</a:t>
                      </a:r>
                    </a:p>
                  </a:txBody>
                  <a:tcPr marL="110871" marR="110871" marT="55436" marB="55436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Сокращение времени ожидания пациентом получения рецепта на льготные лекарственные средства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40 мин.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10 мин.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300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Доля рецептов на льготные лекарственные препараты в электронном виде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30 %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/>
                        <a:t>100 %</a:t>
                      </a:r>
                    </a:p>
                  </a:txBody>
                  <a:tcPr marL="110871" marR="110871" marT="55436" marB="554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227909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 КУПНО">
  <a:themeElements>
    <a:clrScheme name="Другая 38">
      <a:dk1>
        <a:srgbClr val="181818"/>
      </a:dk1>
      <a:lt1>
        <a:srgbClr val="FFFFFF"/>
      </a:lt1>
      <a:dk2>
        <a:srgbClr val="515151"/>
      </a:dk2>
      <a:lt2>
        <a:srgbClr val="F2F2F2"/>
      </a:lt2>
      <a:accent1>
        <a:srgbClr val="D58055"/>
      </a:accent1>
      <a:accent2>
        <a:srgbClr val="724741"/>
      </a:accent2>
      <a:accent3>
        <a:srgbClr val="FFC000"/>
      </a:accent3>
      <a:accent4>
        <a:srgbClr val="92D050"/>
      </a:accent4>
      <a:accent5>
        <a:srgbClr val="F4E4DD"/>
      </a:accent5>
      <a:accent6>
        <a:srgbClr val="B5B5B5"/>
      </a:accent6>
      <a:hlink>
        <a:srgbClr val="6B7C9B"/>
      </a:hlink>
      <a:folHlink>
        <a:srgbClr val="797979"/>
      </a:folHlink>
    </a:clrScheme>
    <a:fontScheme name="Другая 33">
      <a:majorFont>
        <a:latin typeface="proxima nova semibold"/>
        <a:ea typeface=""/>
        <a:cs typeface=""/>
      </a:majorFont>
      <a:minorFont>
        <a:latin typeface="proxima nova rg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КУПНО.potx" id="{2EB7683F-6B04-4719-91FE-54490530F976}" vid="{25A7A602-ABF5-4AE9-ABC4-581FA200E3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КУПНО</Template>
  <TotalTime>6212</TotalTime>
  <Words>646</Words>
  <Application>Microsoft Office PowerPoint</Application>
  <PresentationFormat>Широкоэкранный</PresentationFormat>
  <Paragraphs>138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proxima nova rg</vt:lpstr>
      <vt:lpstr>Proxima Nova semibold</vt:lpstr>
      <vt:lpstr>Proxima Nova semibold</vt:lpstr>
      <vt:lpstr>Times New Roman</vt:lpstr>
      <vt:lpstr>Wingdings</vt:lpstr>
      <vt:lpstr>Шаблон презентации КУПНО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Ksenia</dc:creator>
  <cp:lastModifiedBy>Ксения Лямцева</cp:lastModifiedBy>
  <cp:revision>421</cp:revision>
  <dcterms:created xsi:type="dcterms:W3CDTF">2020-06-24T08:00:02Z</dcterms:created>
  <dcterms:modified xsi:type="dcterms:W3CDTF">2023-11-27T12:20:08Z</dcterms:modified>
</cp:coreProperties>
</file>