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553" r:id="rId3"/>
    <p:sldId id="337" r:id="rId4"/>
    <p:sldId id="340" r:id="rId5"/>
    <p:sldId id="343" r:id="rId6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A47E24-09DF-44A4-950A-A13058FA395F}">
          <p14:sldIdLst>
            <p14:sldId id="319"/>
            <p14:sldId id="553"/>
            <p14:sldId id="337"/>
            <p14:sldId id="340"/>
            <p14:sldId id="343"/>
          </p14:sldIdLst>
        </p14:section>
        <p14:section name="Обучающий блок" id="{FA14B657-AFD1-4309-8039-C787531C5A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4126">
          <p15:clr>
            <a:srgbClr val="A4A3A4"/>
          </p15:clr>
        </p15:guide>
        <p15:guide id="5" pos="3855">
          <p15:clr>
            <a:srgbClr val="A4A3A4"/>
          </p15:clr>
        </p15:guide>
        <p15:guide id="6" pos="6760">
          <p15:clr>
            <a:srgbClr val="A4A3A4"/>
          </p15:clr>
        </p15:guide>
        <p15:guide id="7" pos="3622">
          <p15:clr>
            <a:srgbClr val="A4A3A4"/>
          </p15:clr>
        </p15:guide>
        <p15:guide id="8" pos="40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сения Кузнецова" initials="К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347"/>
    <a:srgbClr val="000000"/>
    <a:srgbClr val="0C6AB0"/>
    <a:srgbClr val="FFBE9D"/>
    <a:srgbClr val="F4DFD5"/>
    <a:srgbClr val="E9BFAC"/>
    <a:srgbClr val="DE9F8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86395" autoAdjust="0"/>
  </p:normalViewPr>
  <p:slideViewPr>
    <p:cSldViewPr snapToGrid="0">
      <p:cViewPr varScale="1">
        <p:scale>
          <a:sx n="73" d="100"/>
          <a:sy n="73" d="100"/>
        </p:scale>
        <p:origin x="90" y="144"/>
      </p:cViewPr>
      <p:guideLst>
        <p:guide orient="horz" pos="2160"/>
        <p:guide pos="3840"/>
        <p:guide orient="horz" pos="1102"/>
        <p:guide orient="horz" pos="4126"/>
        <p:guide pos="3855"/>
        <p:guide pos="6760"/>
        <p:guide pos="3622"/>
        <p:guide pos="4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093F709-3614-45F7-AB17-FCB5E9A400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012BFE-B846-45C0-9ACD-01394A7D12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036E-F505-4872-B748-DD9CACC9E92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FC896B-CB67-4CEA-9DC1-58698745C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A7EF0E-32AF-4E05-8C29-418962581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25B0-495E-48F9-B4D1-29829B6F3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0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7BF6-1108-422D-9D87-0C04493D7C1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7BD2-C27B-45E5-A3B4-C60588164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44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806-1E2E-4758-AEBB-286A486A1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CE4AA-5AC7-4764-86F8-DF8DBE48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7BC13-9D47-4856-8C35-0A4B6F4F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5AE59-D9A1-4FFE-80EB-F41A5198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41507-3679-4FFD-8715-2DB9753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EB504-F21A-4CDC-9AA7-749357B7F9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913" y="1254642"/>
            <a:ext cx="11177187" cy="5101708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график, таблица, видео</a:t>
            </a:r>
          </a:p>
          <a:p>
            <a:pPr lvl="0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A955-9898-B91A-B6F2-17E46B0FC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543" y="285702"/>
            <a:ext cx="1138557" cy="4048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750E6E-BD31-B7D3-84DB-FA4229CB52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392" y="311798"/>
            <a:ext cx="1231964" cy="3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Слайд переби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7EDB-CC5D-4B80-9EAB-5F1FE5B8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5304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3AC4D-E169-4DD4-9EA1-08EEBBF1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56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A2A1-BE10-4767-9DDC-2E0466517DD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913" y="1263909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3DB6B-5615-4060-A638-37DFA243D9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38913" y="1263908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99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80195CE-5715-42AD-A0B2-3AB1F14B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914" y="2059536"/>
            <a:ext cx="4588081" cy="42968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CDCFAE6-8CF4-43FE-A942-1C1DC17470B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300330" y="512747"/>
            <a:ext cx="6262130" cy="5843603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 txBox="1">
            <a:spLocks/>
          </p:cNvSpPr>
          <p:nvPr userDrawn="1"/>
        </p:nvSpPr>
        <p:spPr>
          <a:xfrm>
            <a:off x="504914" y="365126"/>
            <a:ext cx="4588082" cy="169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3624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12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912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10285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0121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15494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5330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1865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98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5B0B-D621-420D-A76D-563F118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59" y="365125"/>
            <a:ext cx="11168641" cy="703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E60053-EE2F-4188-B595-68CCA21C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9" y="1222049"/>
            <a:ext cx="11168641" cy="495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29A96-87E0-4152-ACF4-34571F8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BE590-B8EE-4529-9BAC-4A992742B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0AE11-5358-4161-B1C2-C4DAB59E8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BC931CB-C805-4F51-B80C-AC2D8324B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39" y="0"/>
            <a:ext cx="52250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средней длины"/>
          <p:cNvSpPr txBox="1"/>
          <p:nvPr/>
        </p:nvSpPr>
        <p:spPr>
          <a:xfrm>
            <a:off x="663156" y="2154472"/>
            <a:ext cx="6076576" cy="155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800" dirty="0">
                <a:latin typeface="Proxima Nova semibold" panose="02000506030000020004" pitchFamily="2" charset="0"/>
              </a:rPr>
              <a:t>«Организация деятельности кабинета доврачебной помощи как структурного подразделения поликлиники»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155" y="4573728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Министерство здравоохранения Нижегородской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7E008D-0CA5-7B9C-035A-F2B4B69571BF}"/>
              </a:ext>
            </a:extLst>
          </p:cNvPr>
          <p:cNvSpPr/>
          <p:nvPr/>
        </p:nvSpPr>
        <p:spPr>
          <a:xfrm>
            <a:off x="663156" y="5951294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 год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99E800-8E8D-9522-1492-68C5F4891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148" y="521385"/>
            <a:ext cx="1314361" cy="3797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9207292-0AB7-6DB8-92E5-3310B3E27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06" y="367988"/>
            <a:ext cx="673094" cy="6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3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93901" y="266299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Паспорт проекта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A7B9F93-9BD9-6CDA-A164-4323FE2433AB}"/>
              </a:ext>
            </a:extLst>
          </p:cNvPr>
          <p:cNvCxnSpPr/>
          <p:nvPr/>
        </p:nvCxnSpPr>
        <p:spPr>
          <a:xfrm>
            <a:off x="6070122" y="1276709"/>
            <a:ext cx="0" cy="503782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D9A2A2-E078-F8EF-C020-8EB33854D4B9}"/>
              </a:ext>
            </a:extLst>
          </p:cNvPr>
          <p:cNvCxnSpPr>
            <a:cxnSpLocks/>
          </p:cNvCxnSpPr>
          <p:nvPr/>
        </p:nvCxnSpPr>
        <p:spPr>
          <a:xfrm>
            <a:off x="5643418" y="3814095"/>
            <a:ext cx="5914870" cy="2338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DAE710-946C-EE1A-9DB1-781CF17CB48E}"/>
              </a:ext>
            </a:extLst>
          </p:cNvPr>
          <p:cNvSpPr txBox="1"/>
          <p:nvPr/>
        </p:nvSpPr>
        <p:spPr>
          <a:xfrm>
            <a:off x="592156" y="1086292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ХАРАКТЕРИСТИКА ПРОЕКТА</a:t>
            </a:r>
            <a:endParaRPr lang="ru-RU" sz="18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21CFBB-AAFF-3096-AA86-C9FB78A2E963}"/>
              </a:ext>
            </a:extLst>
          </p:cNvPr>
          <p:cNvSpPr txBox="1"/>
          <p:nvPr/>
        </p:nvSpPr>
        <p:spPr>
          <a:xfrm>
            <a:off x="6182055" y="1091515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ОБОСНОВАНИЕ ПРОЕКТА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B3B9D-2368-FF0A-C8F4-F7C656DE02C2}"/>
              </a:ext>
            </a:extLst>
          </p:cNvPr>
          <p:cNvSpPr txBox="1"/>
          <p:nvPr/>
        </p:nvSpPr>
        <p:spPr>
          <a:xfrm>
            <a:off x="642806" y="4082160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ЦЕЛЕВЫЕ ПОКАЗАТЕЛИ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475B1-7D94-641B-0A50-2808A3281BF3}"/>
              </a:ext>
            </a:extLst>
          </p:cNvPr>
          <p:cNvSpPr txBox="1"/>
          <p:nvPr/>
        </p:nvSpPr>
        <p:spPr>
          <a:xfrm>
            <a:off x="6182073" y="3929841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ПЛАН КОНТРОЛЬНЫХ СОБЫТИЙ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FA0AEE39-7AFE-75A4-4F86-E6DA945C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83711"/>
              </p:ext>
            </p:extLst>
          </p:nvPr>
        </p:nvGraphicFramePr>
        <p:xfrm>
          <a:off x="598501" y="1377572"/>
          <a:ext cx="5189142" cy="275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142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</a:tblGrid>
              <a:tr h="748373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проекта: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Зеляева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Наталия Васильевна, главный врач ГБУЗ НО «Городская больница № 28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Московского района г. Нижнего Новгорода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748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Периметр проекта: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«Городская больница № 28 Московского района г. Нижнего Новгорода» (г. Нижний Новгород, ул. Чаадаева, д. 7)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Владелец проекта: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Зеляева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Наталия Васильевна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630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проекта: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Веселова Наталья Борисовна, заведующая терапевтическим отделением поликлиники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Финансирование: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рамках текущего финансирования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8B5F72A-953D-76B7-9A85-18D3D1FE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26398"/>
              </p:ext>
            </p:extLst>
          </p:nvPr>
        </p:nvGraphicFramePr>
        <p:xfrm>
          <a:off x="6288655" y="1525911"/>
          <a:ext cx="5552116" cy="196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931">
                  <a:extLst>
                    <a:ext uri="{9D8B030D-6E8A-4147-A177-3AD203B41FA5}">
                      <a16:colId xmlns:a16="http://schemas.microsoft.com/office/drawing/2014/main" val="2943535780"/>
                    </a:ext>
                  </a:extLst>
                </a:gridCol>
                <a:gridCol w="2752185">
                  <a:extLst>
                    <a:ext uri="{9D8B030D-6E8A-4147-A177-3AD203B41FA5}">
                      <a16:colId xmlns:a16="http://schemas.microsoft.com/office/drawing/2014/main" val="7709791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1976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marL="176213" indent="-176213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 нагрузка на врачей-терапевтов участковых.</a:t>
                      </a:r>
                    </a:p>
                    <a:p>
                      <a:pPr marL="176213" indent="-176213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Малая доступность предварительной записи для пациентов.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Длительное время нахождения пациента в поликлинике.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Длительное время ожидания пациентом сроков оказания медицинской помощи.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Снижение нагрузки на врачей-терапевтов.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Повышение доступности ПМСП.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Снижение времени нахождения пациента в поликлинике.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Повышение удовлетворенности пациентов качеством оказания медицинской помощи.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73510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0A163B18-E6AB-B173-CB3A-E3352FE5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467172"/>
              </p:ext>
            </p:extLst>
          </p:nvPr>
        </p:nvGraphicFramePr>
        <p:xfrm>
          <a:off x="592179" y="4374871"/>
          <a:ext cx="5259410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280">
                  <a:extLst>
                    <a:ext uri="{9D8B030D-6E8A-4147-A177-3AD203B41FA5}">
                      <a16:colId xmlns:a16="http://schemas.microsoft.com/office/drawing/2014/main" val="503496546"/>
                    </a:ext>
                  </a:extLst>
                </a:gridCol>
                <a:gridCol w="1213710">
                  <a:extLst>
                    <a:ext uri="{9D8B030D-6E8A-4147-A177-3AD203B41FA5}">
                      <a16:colId xmlns:a16="http://schemas.microsoft.com/office/drawing/2014/main" val="2401293911"/>
                    </a:ext>
                  </a:extLst>
                </a:gridCol>
                <a:gridCol w="1213710">
                  <a:extLst>
                    <a:ext uri="{9D8B030D-6E8A-4147-A177-3AD203B41FA5}">
                      <a16:colId xmlns:a16="http://schemas.microsoft.com/office/drawing/2014/main" val="2877287445"/>
                    </a:ext>
                  </a:extLst>
                </a:gridCol>
                <a:gridCol w="121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66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ЦЕЛИ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ТЕКУЩИЙ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ЦЕЛЕВОЙ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ИДЕАЛЬНЫЙ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38435"/>
                  </a:ext>
                </a:extLst>
              </a:tr>
              <a:tr h="135775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Снижение нагрузки на врачей-терапевтов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1050 пациентов/</a:t>
                      </a:r>
                      <a:r>
                        <a:rPr lang="ru-RU" sz="1100" dirty="0" err="1">
                          <a:latin typeface="+mn-lt"/>
                        </a:rPr>
                        <a:t>нед</a:t>
                      </a:r>
                      <a:r>
                        <a:rPr lang="ru-RU" sz="1100" dirty="0">
                          <a:latin typeface="+mn-lt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800 пациентов/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нед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800 пациентов/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нед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048107"/>
                  </a:ext>
                </a:extLst>
              </a:tr>
              <a:tr h="132543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доступности для записи (доп. слоты)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250 доп. слотов/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нед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350 доп. слотов/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нед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350 доп. слотов/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80452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ВПП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60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20 мин.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100119"/>
                  </a:ext>
                </a:extLst>
              </a:tr>
              <a:tr h="176006"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ожидания пациентом приема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2-3 дня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 день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день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5408494"/>
                  </a:ext>
                </a:extLst>
              </a:tr>
            </a:tbl>
          </a:graphicData>
        </a:graphic>
      </p:graphicFrame>
      <p:graphicFrame>
        <p:nvGraphicFramePr>
          <p:cNvPr id="17" name="Таблица 14">
            <a:extLst>
              <a:ext uri="{FF2B5EF4-FFF2-40B4-BE49-F238E27FC236}">
                <a16:creationId xmlns:a16="http://schemas.microsoft.com/office/drawing/2014/main" id="{80C32403-B504-EDC0-36B3-E6224B528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08046"/>
              </p:ext>
            </p:extLst>
          </p:nvPr>
        </p:nvGraphicFramePr>
        <p:xfrm>
          <a:off x="6288655" y="4377745"/>
          <a:ext cx="5259411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071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1902340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38620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01.02.2023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 и планирование: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01.02.2023-27.02.2023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27.02.2023 – 03.04.2023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03.04.2023 – 03.05.2023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и доработка: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03.05.2023 – 30.06.2023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7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Команда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A4D7AA6-7933-74A6-9E65-C1B856DB1CDF}"/>
              </a:ext>
            </a:extLst>
          </p:cNvPr>
          <p:cNvSpPr/>
          <p:nvPr/>
        </p:nvSpPr>
        <p:spPr>
          <a:xfrm>
            <a:off x="708804" y="1362974"/>
            <a:ext cx="10774393" cy="2066026"/>
          </a:xfrm>
          <a:prstGeom prst="roundRect">
            <a:avLst>
              <a:gd name="adj" fmla="val 9151"/>
            </a:avLst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DCB2EF-1FA1-C1C4-F5C4-391D6E1A74AA}"/>
              </a:ext>
            </a:extLst>
          </p:cNvPr>
          <p:cNvSpPr txBox="1"/>
          <p:nvPr/>
        </p:nvSpPr>
        <p:spPr>
          <a:xfrm>
            <a:off x="964209" y="1514026"/>
            <a:ext cx="49235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Руководитель рабочей группы проекта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1DEEC5F9-0E73-BF10-BB3C-AB254D020355}"/>
              </a:ext>
            </a:extLst>
          </p:cNvPr>
          <p:cNvSpPr/>
          <p:nvPr/>
        </p:nvSpPr>
        <p:spPr>
          <a:xfrm>
            <a:off x="964209" y="1978592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1949570" y="2226710"/>
            <a:ext cx="23895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Times New Roman" panose="02020603050405020304" pitchFamily="18" charset="0"/>
              </a:rPr>
              <a:t>Веселова Наталья Борисовна</a:t>
            </a:r>
            <a:endParaRPr lang="ru-RU" sz="1200" dirty="0">
              <a:latin typeface="proxima nova rg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1949570" y="2503709"/>
            <a:ext cx="4261449" cy="28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Заведующая терапевтическим отделением поликлиники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C9D406-0E4D-9C1D-59BC-C1EA2E95D18E}"/>
              </a:ext>
            </a:extLst>
          </p:cNvPr>
          <p:cNvSpPr txBox="1"/>
          <p:nvPr/>
        </p:nvSpPr>
        <p:spPr>
          <a:xfrm>
            <a:off x="6669435" y="1514026"/>
            <a:ext cx="2827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Заказчик проекта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8CA47150-3D62-EF6B-70C2-9947C1EB014E}"/>
              </a:ext>
            </a:extLst>
          </p:cNvPr>
          <p:cNvSpPr/>
          <p:nvPr/>
        </p:nvSpPr>
        <p:spPr>
          <a:xfrm>
            <a:off x="6563833" y="1978592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1D35EF-97F9-9D64-25AE-1A245CFEB663}"/>
              </a:ext>
            </a:extLst>
          </p:cNvPr>
          <p:cNvSpPr txBox="1"/>
          <p:nvPr/>
        </p:nvSpPr>
        <p:spPr>
          <a:xfrm>
            <a:off x="592156" y="3735229"/>
            <a:ext cx="2827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+mj-lt"/>
              </a:rPr>
              <a:t>Рабочая группа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68EA80E6-B109-1D4D-5FCB-0D51C0CA5D21}"/>
              </a:ext>
            </a:extLst>
          </p:cNvPr>
          <p:cNvSpPr/>
          <p:nvPr/>
        </p:nvSpPr>
        <p:spPr>
          <a:xfrm>
            <a:off x="1876636" y="4268380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BD13F2AF-F4DC-DD73-925E-DFD2F0F5B048}"/>
              </a:ext>
            </a:extLst>
          </p:cNvPr>
          <p:cNvSpPr/>
          <p:nvPr/>
        </p:nvSpPr>
        <p:spPr>
          <a:xfrm>
            <a:off x="5539239" y="4291352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1453B809-3D54-0125-1BAE-B0133319C3EE}"/>
              </a:ext>
            </a:extLst>
          </p:cNvPr>
          <p:cNvSpPr/>
          <p:nvPr/>
        </p:nvSpPr>
        <p:spPr>
          <a:xfrm>
            <a:off x="9145616" y="4332474"/>
            <a:ext cx="931653" cy="931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7663490" y="2117221"/>
            <a:ext cx="22838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 err="1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Зеляева</a:t>
            </a:r>
            <a:r>
              <a:rPr lang="ru-RU" sz="1200" dirty="0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 Наталия Васильевна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7663490" y="2436277"/>
            <a:ext cx="38959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ru-RU" sz="1200" dirty="0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авный врач ГБУЗ НО «Городская больница №28»</a:t>
            </a:r>
            <a:endParaRPr lang="ru-RU" sz="1200" dirty="0">
              <a:latin typeface="proxima nova rg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1876636" y="5389267"/>
            <a:ext cx="2283844" cy="28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 err="1">
                <a:effectLst/>
                <a:latin typeface="proxima nova rg"/>
                <a:ea typeface="Calibri" panose="020F0502020204030204" pitchFamily="34" charset="0"/>
                <a:cs typeface="Times New Roman" panose="02020603050405020304" pitchFamily="18" charset="0"/>
              </a:rPr>
              <a:t>Куртышова</a:t>
            </a:r>
            <a:r>
              <a:rPr lang="ru-RU" sz="1200" dirty="0">
                <a:effectLst/>
                <a:latin typeface="proxima nova rg"/>
                <a:ea typeface="Calibri" panose="020F0502020204030204" pitchFamily="34" charset="0"/>
                <a:cs typeface="Times New Roman" panose="02020603050405020304" pitchFamily="18" charset="0"/>
              </a:rPr>
              <a:t> Л.А.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1876636" y="5864773"/>
            <a:ext cx="209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Calibri" panose="020F0502020204030204" pitchFamily="34" charset="0"/>
              </a:rPr>
              <a:t>Старшая медицинская сестра поликлиники</a:t>
            </a:r>
            <a:endParaRPr lang="ru-RU" sz="1200" dirty="0">
              <a:latin typeface="proxima nova rg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5527513" y="5399691"/>
            <a:ext cx="22838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Calibri" panose="020F0502020204030204" pitchFamily="34" charset="0"/>
              </a:rPr>
              <a:t>Иванова Е.К.</a:t>
            </a:r>
            <a:endParaRPr lang="ru-RU" sz="1200" dirty="0">
              <a:latin typeface="proxima nova rg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5527513" y="5737857"/>
            <a:ext cx="2094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Calibri" panose="020F0502020204030204" pitchFamily="34" charset="0"/>
              </a:rPr>
              <a:t>Старшая медицинская сестра терапевтического отделения поликлиники</a:t>
            </a:r>
            <a:endParaRPr lang="ru-RU" sz="1200" dirty="0">
              <a:latin typeface="proxima nova rg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9136091" y="5353525"/>
            <a:ext cx="2283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Calibri" panose="020F0502020204030204" pitchFamily="34" charset="0"/>
              </a:rPr>
              <a:t>Веселова Н.Б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9145616" y="5773583"/>
            <a:ext cx="2094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proxima nova rg"/>
                <a:ea typeface="Calibri" panose="020F0502020204030204" pitchFamily="34" charset="0"/>
              </a:rPr>
              <a:t>Заведующий терапевтическим отделением поликлиники</a:t>
            </a:r>
            <a:endParaRPr lang="ru-RU" sz="1200" dirty="0"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221479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Календарный план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3F88D4-8CBB-BA9F-11B9-4191FF43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79385"/>
              </p:ext>
            </p:extLst>
          </p:nvPr>
        </p:nvGraphicFramePr>
        <p:xfrm>
          <a:off x="719059" y="1265546"/>
          <a:ext cx="10764000" cy="4639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950897217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303631853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83845928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14541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333433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Мероприятие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Ответственный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Срок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Результат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070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Подготовка пакета документов по реализации проекта по улучшению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Веселова Н.Б.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01.02.23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1.Утвержден Приказ проекта.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2.Утвержден Паспорт проекта.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3.Утверждены остальные документы.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582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новых рабочих условий для работы доврачебного кабинета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Веселова Н.Б.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Куртышова</a:t>
                      </a: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15.03.23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Выделено отдельное помещение под кабинет.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Проведена сеть СКС.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Закуплено и установлено новое оборудование.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75594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Установка ЕЦП для работы доврачебного кабинета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Веселова Н.Б.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Куртышова</a:t>
                      </a: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20.04.23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/>
                        <a:t>Введение доп. слотов для предварительной записи пациентов.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44768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работе в ЕГИСЗ медицинского персонала доврачебного кабинета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Веселова Н.Б.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Иванова Е.К.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10.05.2023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/>
                        <a:t>Снижение нагрузки на врачей-терапевтов участковых.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56347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Завершение реализации проекта.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Веселова Н.Б.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30.06.23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Достигнуты поставленные цели и задачи.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Разработка СОК.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3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02492" y="189140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Конечные результаты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1AFC6DD-E610-08ED-10A3-31D949A5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505749"/>
              </p:ext>
            </p:extLst>
          </p:nvPr>
        </p:nvGraphicFramePr>
        <p:xfrm>
          <a:off x="319178" y="1031441"/>
          <a:ext cx="11723298" cy="4123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136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ЦЕЛЕВЫЕ ПОКАЗАТЕЛИ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58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Нагрузка на врачей-терапевтов терапевтического отделения в соответствии с плановой за счет ликвидации приема вне записи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Фактическая нагрузка = 1050 пациентов/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нед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Фактическая нагрузка = плановая нагрузка = 800 пациентов/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нед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4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Повышение доступность первичной медико-санитарной помощи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Дополнительно обеспечено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для предварительной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записи в кабинет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250 слотов/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нед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Дополнительно обеспечено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для предварительной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записи в кабинет </a:t>
                      </a:r>
                    </a:p>
                    <a:p>
                      <a:pPr algn="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350 слотов/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нед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Длительное время нахождения пациента в поликлинике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60 минут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20 минут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Сокращение времени ожидания пациентом приема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2-3 дня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 день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0782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2790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КУПНО">
  <a:themeElements>
    <a:clrScheme name="Другая 38">
      <a:dk1>
        <a:srgbClr val="181818"/>
      </a:dk1>
      <a:lt1>
        <a:srgbClr val="FFFFFF"/>
      </a:lt1>
      <a:dk2>
        <a:srgbClr val="515151"/>
      </a:dk2>
      <a:lt2>
        <a:srgbClr val="F2F2F2"/>
      </a:lt2>
      <a:accent1>
        <a:srgbClr val="D58055"/>
      </a:accent1>
      <a:accent2>
        <a:srgbClr val="724741"/>
      </a:accent2>
      <a:accent3>
        <a:srgbClr val="FFC000"/>
      </a:accent3>
      <a:accent4>
        <a:srgbClr val="92D050"/>
      </a:accent4>
      <a:accent5>
        <a:srgbClr val="F4E4DD"/>
      </a:accent5>
      <a:accent6>
        <a:srgbClr val="B5B5B5"/>
      </a:accent6>
      <a:hlink>
        <a:srgbClr val="6B7C9B"/>
      </a:hlink>
      <a:folHlink>
        <a:srgbClr val="797979"/>
      </a:folHlink>
    </a:clrScheme>
    <a:fontScheme name="Другая 33">
      <a:majorFont>
        <a:latin typeface="proxima nova semibold"/>
        <a:ea typeface=""/>
        <a:cs typeface=""/>
      </a:majorFont>
      <a:minorFont>
        <a:latin typeface="proxima nova r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КУПНО.potx" id="{2EB7683F-6B04-4719-91FE-54490530F976}" vid="{25A7A602-ABF5-4AE9-ABC4-581FA200E3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КУПНО</Template>
  <TotalTime>6135</TotalTime>
  <Words>557</Words>
  <Application>Microsoft Office PowerPoint</Application>
  <PresentationFormat>Широкоэкранный</PresentationFormat>
  <Paragraphs>128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proxima nova rg</vt:lpstr>
      <vt:lpstr>Proxima Nova semibold</vt:lpstr>
      <vt:lpstr>Proxima Nova semibold</vt:lpstr>
      <vt:lpstr>Times New Roman</vt:lpstr>
      <vt:lpstr>Wingdings</vt:lpstr>
      <vt:lpstr>Шаблон презентации КУПНО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Ksenia</dc:creator>
  <cp:lastModifiedBy>Ксения Лямцева</cp:lastModifiedBy>
  <cp:revision>400</cp:revision>
  <dcterms:created xsi:type="dcterms:W3CDTF">2020-06-24T08:00:02Z</dcterms:created>
  <dcterms:modified xsi:type="dcterms:W3CDTF">2023-11-27T12:20:48Z</dcterms:modified>
</cp:coreProperties>
</file>