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8" r:id="rId1"/>
  </p:sldMasterIdLst>
  <p:notesMasterIdLst>
    <p:notesMasterId r:id="rId6"/>
  </p:notesMasterIdLst>
  <p:handoutMasterIdLst>
    <p:handoutMasterId r:id="rId7"/>
  </p:handoutMasterIdLst>
  <p:sldIdLst>
    <p:sldId id="4322" r:id="rId2"/>
    <p:sldId id="4332" r:id="rId3"/>
    <p:sldId id="4296" r:id="rId4"/>
    <p:sldId id="4324" r:id="rId5"/>
  </p:sldIdLst>
  <p:sldSz cx="10799763" cy="611981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Кадры" id="{260CE0CD-246C-6141-9DCB-F18670BF4C56}">
          <p14:sldIdLst>
            <p14:sldId id="4322"/>
            <p14:sldId id="4332"/>
            <p14:sldId id="4296"/>
            <p14:sldId id="432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107" userDrawn="1">
          <p15:clr>
            <a:srgbClr val="A4A3A4"/>
          </p15:clr>
        </p15:guide>
        <p15:guide id="3" pos="589" userDrawn="1">
          <p15:clr>
            <a:srgbClr val="A4A3A4"/>
          </p15:clr>
        </p15:guide>
        <p15:guide id="4" pos="6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5FF"/>
    <a:srgbClr val="F6F6FE"/>
    <a:srgbClr val="5050EB"/>
    <a:srgbClr val="00A378"/>
    <a:srgbClr val="F01F23"/>
    <a:srgbClr val="FFA000"/>
    <a:srgbClr val="FFDB00"/>
    <a:srgbClr val="D9124A"/>
    <a:srgbClr val="FBE7ED"/>
    <a:srgbClr val="FF1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35" autoAdjust="0"/>
    <p:restoredTop sz="96889"/>
  </p:normalViewPr>
  <p:slideViewPr>
    <p:cSldViewPr snapToGrid="0" snapToObjects="1">
      <p:cViewPr varScale="1">
        <p:scale>
          <a:sx n="128" d="100"/>
          <a:sy n="128" d="100"/>
        </p:scale>
        <p:origin x="840" y="114"/>
      </p:cViewPr>
      <p:guideLst>
        <p:guide orient="horz" pos="3107"/>
        <p:guide pos="589"/>
        <p:guide pos="63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4024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D363A4-C7FE-DF44-BBF2-83598154036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085E96-9E71-A047-AB4C-D85CEC2C90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062D86AB-65C7-0842-9FA4-BEBE5B5AA783}" type="datetimeFigureOut">
              <a:rPr lang="x-none" smtClean="0"/>
              <a:t>23.01.2023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CE41F-309C-DC40-94A5-4056CE7BE9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1F749E-C920-B940-8903-5428C02C7E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2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435C2F72-760C-CF46-9AD7-E5F8EDB3EAF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18020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5348"/>
          </a:xfrm>
          <a:prstGeom prst="rect">
            <a:avLst/>
          </a:prstGeom>
        </p:spPr>
        <p:txBody>
          <a:bodyPr vert="horz" lIns="91160" tIns="45580" rIns="91160" bIns="45580" rtlCol="0"/>
          <a:lstStyle>
            <a:lvl1pPr algn="r">
              <a:defRPr sz="1200"/>
            </a:lvl1pPr>
          </a:lstStyle>
          <a:p>
            <a:fld id="{A46075E2-32C3-F84E-AE7A-A809224514B5}" type="datetimeFigureOut">
              <a:rPr lang="x-none" smtClean="0"/>
              <a:t>23.01.2023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1233488"/>
            <a:ext cx="5883275" cy="3333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0" tIns="45580" rIns="91160" bIns="4558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1"/>
            <a:ext cx="5438140" cy="3887360"/>
          </a:xfrm>
          <a:prstGeom prst="rect">
            <a:avLst/>
          </a:prstGeom>
        </p:spPr>
        <p:txBody>
          <a:bodyPr vert="horz" lIns="91160" tIns="45580" rIns="91160" bIns="4558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2" y="9377318"/>
            <a:ext cx="2945660" cy="495347"/>
          </a:xfrm>
          <a:prstGeom prst="rect">
            <a:avLst/>
          </a:prstGeom>
        </p:spPr>
        <p:txBody>
          <a:bodyPr vert="horz" lIns="91160" tIns="45580" rIns="91160" bIns="45580" rtlCol="0" anchor="b"/>
          <a:lstStyle>
            <a:lvl1pPr algn="r">
              <a:defRPr sz="1200"/>
            </a:lvl1pPr>
          </a:lstStyle>
          <a:p>
            <a:fld id="{54A703DF-5A9E-B348-8B81-741A3901AC3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94684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CF6C5B-2EAD-15E2-996A-C13FBEFCD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9971" y="1001553"/>
            <a:ext cx="8099822" cy="2130602"/>
          </a:xfrm>
        </p:spPr>
        <p:txBody>
          <a:bodyPr anchor="b"/>
          <a:lstStyle>
            <a:lvl1pPr algn="ctr"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B825473-6FBB-066A-AAC5-3922C040A7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971" y="3214319"/>
            <a:ext cx="8099822" cy="1477538"/>
          </a:xfrm>
        </p:spPr>
        <p:txBody>
          <a:bodyPr/>
          <a:lstStyle>
            <a:lvl1pPr marL="0" indent="0" algn="ctr">
              <a:buNone/>
              <a:defRPr sz="2126"/>
            </a:lvl1pPr>
            <a:lvl2pPr marL="404988" indent="0" algn="ctr">
              <a:buNone/>
              <a:defRPr sz="1772"/>
            </a:lvl2pPr>
            <a:lvl3pPr marL="809976" indent="0" algn="ctr">
              <a:buNone/>
              <a:defRPr sz="1594"/>
            </a:lvl3pPr>
            <a:lvl4pPr marL="1214963" indent="0" algn="ctr">
              <a:buNone/>
              <a:defRPr sz="1417"/>
            </a:lvl4pPr>
            <a:lvl5pPr marL="1619951" indent="0" algn="ctr">
              <a:buNone/>
              <a:defRPr sz="1417"/>
            </a:lvl5pPr>
            <a:lvl6pPr marL="2024939" indent="0" algn="ctr">
              <a:buNone/>
              <a:defRPr sz="1417"/>
            </a:lvl6pPr>
            <a:lvl7pPr marL="2429927" indent="0" algn="ctr">
              <a:buNone/>
              <a:defRPr sz="1417"/>
            </a:lvl7pPr>
            <a:lvl8pPr marL="2834914" indent="0" algn="ctr">
              <a:buNone/>
              <a:defRPr sz="1417"/>
            </a:lvl8pPr>
            <a:lvl9pPr marL="3239902" indent="0" algn="ctr">
              <a:buNone/>
              <a:defRPr sz="141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36E87E-6DFC-8533-A046-A121916C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41260-11C2-3578-FB2D-3B82851F4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160D50-5490-C5C2-EBD6-B34F2194F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828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1D57ED-3FA1-7505-B2BF-665546B82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C540E-7216-72E5-9B21-3F8454CB4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16C96-6841-A0A8-37E6-35E3B6065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DF0642-BE64-1408-EEB6-7B3367BD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47394F-E7FF-2954-D719-87BB9AB88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9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31FEBB5-7976-7A97-4FDB-EF9D82C673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728580" y="325823"/>
            <a:ext cx="2328699" cy="518625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321DE97-44A5-D60D-DA5E-D706D1BBD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42484" y="325823"/>
            <a:ext cx="6851100" cy="518625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D7D38-4D62-5ABB-3C38-C9C2B2BC9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641F43-9026-A41A-48BB-A0336943C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CFBA1-A575-59BD-51A4-3AA4F0D81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127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mplate1">
    <p:bg>
      <p:bgPr>
        <a:solidFill>
          <a:srgbClr val="28B5FF">
            <a:alpha val="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31">
            <a:extLst>
              <a:ext uri="{FF2B5EF4-FFF2-40B4-BE49-F238E27FC236}">
                <a16:creationId xmlns:a16="http://schemas.microsoft.com/office/drawing/2014/main" id="{D3B15260-215D-8A47-A2D0-3529A9C90E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5385" y="370017"/>
            <a:ext cx="6785968" cy="2462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lvl1pPr indent="0" algn="l">
              <a:lnSpc>
                <a:spcPct val="100000"/>
              </a:lnSpc>
              <a:spcBef>
                <a:spcPts val="0"/>
              </a:spcBef>
              <a:buNone/>
              <a:defRPr lang="x-none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marL="0" lvl="0" defTabSz="457200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Текст заголовка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A04E0B-004A-6D43-978B-4FCAABE687DC}"/>
              </a:ext>
            </a:extLst>
          </p:cNvPr>
          <p:cNvSpPr txBox="1"/>
          <p:nvPr userDrawn="1"/>
        </p:nvSpPr>
        <p:spPr>
          <a:xfrm>
            <a:off x="10080401" y="386147"/>
            <a:ext cx="360040" cy="262248"/>
          </a:xfrm>
          <a:prstGeom prst="rect">
            <a:avLst/>
          </a:prstGeom>
          <a:noFill/>
        </p:spPr>
        <p:txBody>
          <a:bodyPr wrap="square" lIns="0" tIns="0" rIns="0" bIns="36000" rtlCol="0" anchor="b">
            <a:noAutofit/>
          </a:bodyPr>
          <a:lstStyle/>
          <a:p>
            <a:pPr algn="r"/>
            <a:fld id="{02BD35D1-6B8F-1043-A6F6-16E5A3E4767A}" type="slidenum">
              <a:rPr lang="x-none" sz="1600" b="1" i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pPr algn="r"/>
              <a:t>‹#›</a:t>
            </a:fld>
            <a:endParaRPr lang="x-none" sz="1600" b="1" i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042925B-5DCD-364B-A813-8F260F4354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080401" y="0"/>
            <a:ext cx="0" cy="61163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16">
            <a:extLst>
              <a:ext uri="{FF2B5EF4-FFF2-40B4-BE49-F238E27FC236}">
                <a16:creationId xmlns:a16="http://schemas.microsoft.com/office/drawing/2014/main" id="{3044DEE0-F0F5-7844-BFDA-C42393B94E8A}"/>
              </a:ext>
            </a:extLst>
          </p:cNvPr>
          <p:cNvSpPr>
            <a:spLocks noChangeAspect="1"/>
          </p:cNvSpPr>
          <p:nvPr userDrawn="1"/>
        </p:nvSpPr>
        <p:spPr>
          <a:xfrm>
            <a:off x="287313" y="240510"/>
            <a:ext cx="504602" cy="504602"/>
          </a:xfrm>
          <a:prstGeom prst="ellipse">
            <a:avLst/>
          </a:prstGeom>
          <a:solidFill>
            <a:srgbClr val="28B5FF"/>
          </a:solidFill>
          <a:ln w="12700">
            <a:noFill/>
          </a:ln>
          <a:effectLst>
            <a:innerShdw blurRad="88900" dist="12700" dir="81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02FB28C-2680-AF47-BC13-3E0407DD2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70" b="5937"/>
          <a:stretch/>
        </p:blipFill>
        <p:spPr>
          <a:xfrm>
            <a:off x="7842038" y="360363"/>
            <a:ext cx="1008112" cy="277903"/>
          </a:xfrm>
          <a:prstGeom prst="rect">
            <a:avLst/>
          </a:prstGeom>
        </p:spPr>
      </p:pic>
      <p:pic>
        <p:nvPicPr>
          <p:cNvPr id="13" name="Рисунок 6">
            <a:extLst>
              <a:ext uri="{FF2B5EF4-FFF2-40B4-BE49-F238E27FC236}">
                <a16:creationId xmlns:a16="http://schemas.microsoft.com/office/drawing/2014/main" id="{2EF0676A-1162-1847-9159-FD0B3B2A36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6809" t="23809" r="6472" b="27380"/>
          <a:stretch/>
        </p:blipFill>
        <p:spPr>
          <a:xfrm>
            <a:off x="9354206" y="408595"/>
            <a:ext cx="591375" cy="1799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C1C47288-B11E-6647-90EA-EC83257AC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70835" y="370016"/>
            <a:ext cx="315961" cy="24161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98977E-0D83-E844-80A3-25FD6A835DD8}"/>
              </a:ext>
            </a:extLst>
          </p:cNvPr>
          <p:cNvSpPr/>
          <p:nvPr userDrawn="1"/>
        </p:nvSpPr>
        <p:spPr>
          <a:xfrm>
            <a:off x="9248899" y="673127"/>
            <a:ext cx="1082245" cy="123111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pPr algn="r"/>
            <a:r>
              <a:rPr lang="ru-RU" sz="800" b="1" dirty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2021-2025</a:t>
            </a:r>
          </a:p>
        </p:txBody>
      </p:sp>
    </p:spTree>
    <p:extLst>
      <p:ext uri="{BB962C8B-B14F-4D97-AF65-F5344CB8AC3E}">
        <p14:creationId xmlns:p14="http://schemas.microsoft.com/office/powerpoint/2010/main" val="1529381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6577">
          <p15:clr>
            <a:srgbClr val="FBAE40"/>
          </p15:clr>
        </p15:guide>
        <p15:guide id="3" orient="horz" pos="227">
          <p15:clr>
            <a:srgbClr val="FBAE40"/>
          </p15:clr>
        </p15:guide>
        <p15:guide id="4" orient="horz" pos="3628">
          <p15:clr>
            <a:srgbClr val="FBAE40"/>
          </p15:clr>
        </p15:guide>
        <p15:guide id="7" pos="226">
          <p15:clr>
            <a:srgbClr val="FBAE40"/>
          </p15:clr>
        </p15:guide>
        <p15:guide id="23" pos="1814">
          <p15:clr>
            <a:srgbClr val="FBAE40"/>
          </p15:clr>
        </p15:guide>
        <p15:guide id="25" pos="4989">
          <p15:clr>
            <a:srgbClr val="FBAE40"/>
          </p15:clr>
        </p15:guide>
        <p15:guide id="26" pos="3402">
          <p15:clr>
            <a:srgbClr val="FBAE40"/>
          </p15:clr>
        </p15:guide>
        <p15:guide id="27" pos="2358">
          <p15:clr>
            <a:srgbClr val="FBAE40"/>
          </p15:clr>
        </p15:guide>
        <p15:guide id="31" pos="4490">
          <p15:clr>
            <a:srgbClr val="FBAE40"/>
          </p15:clr>
        </p15:guide>
        <p15:guide id="32" orient="horz" pos="61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63F339-3B96-8F55-5B0E-22BD9A07B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CC0ECF-540D-6F1E-E7AB-FE72E5AEE1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88ED68-0783-9161-CAA4-598AE8DF9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384636-E1D1-FA99-C434-8CE0B02E5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CCCFD-98BE-105E-D906-86DD82697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0070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FE62E0-E8CF-0D05-516D-D2350F66B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859" y="1525704"/>
            <a:ext cx="9314796" cy="2545672"/>
          </a:xfrm>
        </p:spPr>
        <p:txBody>
          <a:bodyPr anchor="b"/>
          <a:lstStyle>
            <a:lvl1pPr>
              <a:defRPr sz="531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B520DB-A59A-87AB-FB7C-DB6BDC9BF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6859" y="4095459"/>
            <a:ext cx="9314796" cy="1338709"/>
          </a:xfrm>
        </p:spPr>
        <p:txBody>
          <a:bodyPr/>
          <a:lstStyle>
            <a:lvl1pPr marL="0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1pPr>
            <a:lvl2pPr marL="404988" indent="0">
              <a:buNone/>
              <a:defRPr sz="1772">
                <a:solidFill>
                  <a:schemeClr val="tx1">
                    <a:tint val="75000"/>
                  </a:schemeClr>
                </a:solidFill>
              </a:defRPr>
            </a:lvl2pPr>
            <a:lvl3pPr marL="809976" indent="0">
              <a:buNone/>
              <a:defRPr sz="1594">
                <a:solidFill>
                  <a:schemeClr val="tx1">
                    <a:tint val="75000"/>
                  </a:schemeClr>
                </a:solidFill>
              </a:defRPr>
            </a:lvl3pPr>
            <a:lvl4pPr marL="1214963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4pPr>
            <a:lvl5pPr marL="1619951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5pPr>
            <a:lvl6pPr marL="2024939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6pPr>
            <a:lvl7pPr marL="242992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7pPr>
            <a:lvl8pPr marL="283491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8pPr>
            <a:lvl9pPr marL="3239902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2EF72B-59D7-1132-AB35-A2A38AE56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5F03BE-5699-29A2-126F-05A54BC93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FC9908F-AB7C-7A1D-30D3-5DD7F4D0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348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121577-D0C6-7984-44C3-402658E57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3D457DF-3DD0-5C7E-4B6B-E42E356AC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42484" y="1629117"/>
            <a:ext cx="4589899" cy="3882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F325C6-2EFE-36E5-9EFB-71820A6D3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7380" y="1629117"/>
            <a:ext cx="4589899" cy="388296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6D7986-EADA-6125-9B12-BE60AE69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1126EE1-1748-9933-6AFB-58B64C0D4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4E5078-02A3-7B4D-1464-6A690F012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6138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D24228-8B26-C5A1-3AB5-31D9F2642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0" y="325824"/>
            <a:ext cx="9314796" cy="118288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0F77F2-6C09-4B4B-FEC3-2B1C0D9BF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891" y="1500205"/>
            <a:ext cx="45688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D11681-2128-320F-F316-09DC94CBD2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3891" y="2235432"/>
            <a:ext cx="4568806" cy="32879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67CC26A-9ED4-9005-07DB-1FF56DFB02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67380" y="1500205"/>
            <a:ext cx="4591306" cy="735227"/>
          </a:xfrm>
        </p:spPr>
        <p:txBody>
          <a:bodyPr anchor="b"/>
          <a:lstStyle>
            <a:lvl1pPr marL="0" indent="0">
              <a:buNone/>
              <a:defRPr sz="2126" b="1"/>
            </a:lvl1pPr>
            <a:lvl2pPr marL="404988" indent="0">
              <a:buNone/>
              <a:defRPr sz="1772" b="1"/>
            </a:lvl2pPr>
            <a:lvl3pPr marL="809976" indent="0">
              <a:buNone/>
              <a:defRPr sz="1594" b="1"/>
            </a:lvl3pPr>
            <a:lvl4pPr marL="1214963" indent="0">
              <a:buNone/>
              <a:defRPr sz="1417" b="1"/>
            </a:lvl4pPr>
            <a:lvl5pPr marL="1619951" indent="0">
              <a:buNone/>
              <a:defRPr sz="1417" b="1"/>
            </a:lvl5pPr>
            <a:lvl6pPr marL="2024939" indent="0">
              <a:buNone/>
              <a:defRPr sz="1417" b="1"/>
            </a:lvl6pPr>
            <a:lvl7pPr marL="2429927" indent="0">
              <a:buNone/>
              <a:defRPr sz="1417" b="1"/>
            </a:lvl7pPr>
            <a:lvl8pPr marL="2834914" indent="0">
              <a:buNone/>
              <a:defRPr sz="1417" b="1"/>
            </a:lvl8pPr>
            <a:lvl9pPr marL="3239902" indent="0">
              <a:buNone/>
              <a:defRPr sz="141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897B15-A8CB-74EF-E382-073F55288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67380" y="2235432"/>
            <a:ext cx="4591306" cy="328798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432C85-9AE3-2625-E22C-84317E2E4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61B71A0-E933-BC3F-CEC3-F0AEA95E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70CFC6-3610-4111-C1CC-D099C73EB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415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57F577-0B59-595B-16B0-32A8A1EED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FB87B0-9140-5835-1A5E-AA97D381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2735531-335A-8929-8F6E-645CC28A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7D9554B-685E-587D-305A-4489C81DF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396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DA47B50-0A3C-F922-045F-B08108DAC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B21E7F-10AB-98C7-C264-B925F6A82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5510B5-30D8-5A2A-EE3B-55B79E518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8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44CEAB-339E-D77E-984A-91DCFF4C2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62E24C-C819-4D9F-9247-A1E2BC5EC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>
              <a:defRPr sz="2835"/>
            </a:lvl1pPr>
            <a:lvl2pPr>
              <a:defRPr sz="2480"/>
            </a:lvl2pPr>
            <a:lvl3pPr>
              <a:defRPr sz="2126"/>
            </a:lvl3pPr>
            <a:lvl4pPr>
              <a:defRPr sz="1772"/>
            </a:lvl4pPr>
            <a:lvl5pPr>
              <a:defRPr sz="1772"/>
            </a:lvl5pPr>
            <a:lvl6pPr>
              <a:defRPr sz="1772"/>
            </a:lvl6pPr>
            <a:lvl7pPr>
              <a:defRPr sz="1772"/>
            </a:lvl7pPr>
            <a:lvl8pPr>
              <a:defRPr sz="1772"/>
            </a:lvl8pPr>
            <a:lvl9pPr>
              <a:defRPr sz="1772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294F67-32E5-F79C-AEE9-832F614ECE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BF68F1-ACC1-AAD0-A75E-36536A355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A60878-2A31-3BB8-2B6A-6361B07E2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777943-0D35-C101-50EA-22B7F47FD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53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210B7-6A68-05BF-8D14-01199F493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891" y="407988"/>
            <a:ext cx="3483204" cy="1427956"/>
          </a:xfrm>
        </p:spPr>
        <p:txBody>
          <a:bodyPr anchor="b"/>
          <a:lstStyle>
            <a:lvl1pPr>
              <a:defRPr sz="2835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0159455-117B-4EE0-7B0D-63FC28AA2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591306" y="881140"/>
            <a:ext cx="5467380" cy="4349034"/>
          </a:xfrm>
        </p:spPr>
        <p:txBody>
          <a:bodyPr/>
          <a:lstStyle>
            <a:lvl1pPr marL="0" indent="0">
              <a:buNone/>
              <a:defRPr sz="2835"/>
            </a:lvl1pPr>
            <a:lvl2pPr marL="404988" indent="0">
              <a:buNone/>
              <a:defRPr sz="2480"/>
            </a:lvl2pPr>
            <a:lvl3pPr marL="809976" indent="0">
              <a:buNone/>
              <a:defRPr sz="2126"/>
            </a:lvl3pPr>
            <a:lvl4pPr marL="1214963" indent="0">
              <a:buNone/>
              <a:defRPr sz="1772"/>
            </a:lvl4pPr>
            <a:lvl5pPr marL="1619951" indent="0">
              <a:buNone/>
              <a:defRPr sz="1772"/>
            </a:lvl5pPr>
            <a:lvl6pPr marL="2024939" indent="0">
              <a:buNone/>
              <a:defRPr sz="1772"/>
            </a:lvl6pPr>
            <a:lvl7pPr marL="2429927" indent="0">
              <a:buNone/>
              <a:defRPr sz="1772"/>
            </a:lvl7pPr>
            <a:lvl8pPr marL="2834914" indent="0">
              <a:buNone/>
              <a:defRPr sz="1772"/>
            </a:lvl8pPr>
            <a:lvl9pPr marL="3239902" indent="0">
              <a:buNone/>
              <a:defRPr sz="1772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A21F5CF-1A3D-A736-7099-8671ED0C27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43891" y="1835944"/>
            <a:ext cx="3483204" cy="3401313"/>
          </a:xfrm>
        </p:spPr>
        <p:txBody>
          <a:bodyPr/>
          <a:lstStyle>
            <a:lvl1pPr marL="0" indent="0">
              <a:buNone/>
              <a:defRPr sz="1417"/>
            </a:lvl1pPr>
            <a:lvl2pPr marL="404988" indent="0">
              <a:buNone/>
              <a:defRPr sz="1240"/>
            </a:lvl2pPr>
            <a:lvl3pPr marL="809976" indent="0">
              <a:buNone/>
              <a:defRPr sz="1063"/>
            </a:lvl3pPr>
            <a:lvl4pPr marL="1214963" indent="0">
              <a:buNone/>
              <a:defRPr sz="886"/>
            </a:lvl4pPr>
            <a:lvl5pPr marL="1619951" indent="0">
              <a:buNone/>
              <a:defRPr sz="886"/>
            </a:lvl5pPr>
            <a:lvl6pPr marL="2024939" indent="0">
              <a:buNone/>
              <a:defRPr sz="886"/>
            </a:lvl6pPr>
            <a:lvl7pPr marL="2429927" indent="0">
              <a:buNone/>
              <a:defRPr sz="886"/>
            </a:lvl7pPr>
            <a:lvl8pPr marL="2834914" indent="0">
              <a:buNone/>
              <a:defRPr sz="886"/>
            </a:lvl8pPr>
            <a:lvl9pPr marL="3239902" indent="0">
              <a:buNone/>
              <a:defRPr sz="88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71C8D1-2B0C-C94E-7CE5-9392954A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A39CB-21DB-28A2-3A40-D51DB770A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781A74B-0429-3EA0-532E-C2CA89248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21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01922-E38A-6C05-FFA3-6D91DAF34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484" y="325824"/>
            <a:ext cx="9314796" cy="11828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8460BFB-A9A7-6D6F-6FA4-DC188A7BA1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484" y="1629117"/>
            <a:ext cx="9314796" cy="3882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BA443-F54D-4622-B4FD-1461ECE7A7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42484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E36A-267F-41EB-B6EC-52C05783A546}" type="datetimeFigureOut">
              <a:rPr lang="ru-RU" smtClean="0"/>
              <a:t>23.01.2023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A7726D-61D6-BDAC-B130-0D696F2A12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77422" y="5672161"/>
            <a:ext cx="3644920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2804C8-CE6A-1232-FC88-E050AE5204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7332" y="5672161"/>
            <a:ext cx="2429947" cy="325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6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552E15-756F-4DEC-BE18-630B5011C8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750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  <p:sldLayoutId id="2147483860" r:id="rId12"/>
  </p:sldLayoutIdLst>
  <p:txStyles>
    <p:titleStyle>
      <a:lvl1pPr algn="l" defTabSz="809976" rtl="0" eaLnBrk="1" latinLnBrk="0" hangingPunct="1">
        <a:lnSpc>
          <a:spcPct val="90000"/>
        </a:lnSpc>
        <a:spcBef>
          <a:spcPct val="0"/>
        </a:spcBef>
        <a:buNone/>
        <a:defRPr sz="38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94" indent="-202494" algn="l" defTabSz="809976" rtl="0" eaLnBrk="1" latinLnBrk="0" hangingPunct="1">
        <a:lnSpc>
          <a:spcPct val="90000"/>
        </a:lnSpc>
        <a:spcBef>
          <a:spcPts val="886"/>
        </a:spcBef>
        <a:buFont typeface="Arial" panose="020B0604020202020204" pitchFamily="34" charset="0"/>
        <a:buChar char="•"/>
        <a:defRPr sz="2480" kern="1200">
          <a:solidFill>
            <a:schemeClr val="tx1"/>
          </a:solidFill>
          <a:latin typeface="+mn-lt"/>
          <a:ea typeface="+mn-ea"/>
          <a:cs typeface="+mn-cs"/>
        </a:defRPr>
      </a:lvl1pPr>
      <a:lvl2pPr marL="607482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2pPr>
      <a:lvl3pPr marL="1012469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417457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822445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227433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632420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3037408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442396" indent="-202494" algn="l" defTabSz="809976" rtl="0" eaLnBrk="1" latinLnBrk="0" hangingPunct="1">
        <a:lnSpc>
          <a:spcPct val="90000"/>
        </a:lnSpc>
        <a:spcBef>
          <a:spcPts val="443"/>
        </a:spcBef>
        <a:buFont typeface="Arial" panose="020B0604020202020204" pitchFamily="34" charset="0"/>
        <a:buChar char="•"/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1pPr>
      <a:lvl2pPr marL="404988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2pPr>
      <a:lvl3pPr marL="809976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3pPr>
      <a:lvl4pPr marL="1214963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4pPr>
      <a:lvl5pPr marL="1619951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5pPr>
      <a:lvl6pPr marL="2024939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6pPr>
      <a:lvl7pPr marL="2429927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7pPr>
      <a:lvl8pPr marL="2834914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8pPr>
      <a:lvl9pPr marL="3239902" algn="l" defTabSz="809976" rtl="0" eaLnBrk="1" latinLnBrk="0" hangingPunct="1">
        <a:defRPr sz="159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7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6.svg"/><Relationship Id="rId5" Type="http://schemas.openxmlformats.org/officeDocument/2006/relationships/image" Target="../media/image11.svg"/><Relationship Id="rId10" Type="http://schemas.openxmlformats.org/officeDocument/2006/relationships/image" Target="../media/image5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8.sv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hyperlink" Target="https://disk.yandex.ru/i/JgspY4kphamCMQ" TargetMode="External"/><Relationship Id="rId4" Type="http://schemas.openxmlformats.org/officeDocument/2006/relationships/hyperlink" Target="https://disk.yandex.ru/i/NfbBEaRpiUs9D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178014"/>
            <a:ext cx="6785968" cy="738664"/>
          </a:xfrm>
        </p:spPr>
        <p:txBody>
          <a:bodyPr/>
          <a:lstStyle/>
          <a:p>
            <a:pPr marL="0"/>
            <a:r>
              <a:rPr lang="ru-R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Лучшая практика</a:t>
            </a:r>
          </a:p>
          <a:p>
            <a:pPr marL="0"/>
            <a:r>
              <a:rPr lang="ru-RU" sz="2400" b="0" i="1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ДИСПАНСЕРИЗАЦИЯ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B4E97D1-E9E8-B84B-9E5D-F4E38B2A1A17}"/>
              </a:ext>
            </a:extLst>
          </p:cNvPr>
          <p:cNvSpPr/>
          <p:nvPr/>
        </p:nvSpPr>
        <p:spPr>
          <a:xfrm>
            <a:off x="2866187" y="4220447"/>
            <a:ext cx="4334707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Мелик-Гусейнов Давид Валерьевич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B785953-0008-D74B-BCC7-9CD61DB3C066}"/>
              </a:ext>
            </a:extLst>
          </p:cNvPr>
          <p:cNvCxnSpPr>
            <a:cxnSpLocks/>
          </p:cNvCxnSpPr>
          <p:nvPr/>
        </p:nvCxnSpPr>
        <p:spPr>
          <a:xfrm>
            <a:off x="2432732" y="4220447"/>
            <a:ext cx="0" cy="110490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D4CABFB3-091C-5F4C-9EC0-3183723DA116}"/>
              </a:ext>
            </a:extLst>
          </p:cNvPr>
          <p:cNvSpPr/>
          <p:nvPr/>
        </p:nvSpPr>
        <p:spPr>
          <a:xfrm>
            <a:off x="935384" y="5109903"/>
            <a:ext cx="1303958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400" b="1" dirty="0">
                <a:solidFill>
                  <a:srgbClr val="28B5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31.12.2022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60B31F-94E9-4D4E-AD24-A46FEC80DDB0}"/>
              </a:ext>
            </a:extLst>
          </p:cNvPr>
          <p:cNvSpPr/>
          <p:nvPr/>
        </p:nvSpPr>
        <p:spPr>
          <a:xfrm>
            <a:off x="2866188" y="4476015"/>
            <a:ext cx="2518148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9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Заместитель Губернатора Нижегородской области, министр здравоохранения Нижегородской области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19A1FB3-CB04-A941-BDE2-5A50EAA205E9}"/>
              </a:ext>
            </a:extLst>
          </p:cNvPr>
          <p:cNvSpPr/>
          <p:nvPr/>
        </p:nvSpPr>
        <p:spPr>
          <a:xfrm>
            <a:off x="2857950" y="5148375"/>
            <a:ext cx="2518148" cy="1384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9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https://zdrav-nnov.ru/</a:t>
            </a:r>
            <a:endParaRPr lang="ru-RU" sz="9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952A0AAE-562A-174B-8157-A1B22E712B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FC9179B-32C0-CE4B-925A-1801D4CB7DDD}"/>
              </a:ext>
            </a:extLst>
          </p:cNvPr>
          <p:cNvSpPr/>
          <p:nvPr/>
        </p:nvSpPr>
        <p:spPr>
          <a:xfrm>
            <a:off x="2353642" y="1838398"/>
            <a:ext cx="6919891" cy="5386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3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Нижегородская область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1E9DDB3-526A-A64A-9CC0-2EA73CCF4647}"/>
              </a:ext>
            </a:extLst>
          </p:cNvPr>
          <p:cNvSpPr/>
          <p:nvPr/>
        </p:nvSpPr>
        <p:spPr>
          <a:xfrm>
            <a:off x="935384" y="1566683"/>
            <a:ext cx="1080000" cy="1082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 субъекта РФ]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фиксированнаяширина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=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C3EDDB0-EFFD-2964-5E0E-286351C8F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040" y="1566682"/>
            <a:ext cx="1082039" cy="108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13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7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Характеристика региона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9B114-7D4D-FF44-BA56-280A827DCD45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Нижегородская </a:t>
            </a:r>
          </a:p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28B5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31.12.2022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54D73E4-8B4E-E64A-8000-1A9656869B7C}"/>
              </a:ext>
            </a:extLst>
          </p:cNvPr>
          <p:cNvSpPr/>
          <p:nvPr/>
        </p:nvSpPr>
        <p:spPr>
          <a:xfrm>
            <a:off x="935385" y="1380807"/>
            <a:ext cx="248305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2 511 394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 (80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0C68926-8CA7-9741-9B89-469EA1095FDC}"/>
              </a:ext>
            </a:extLst>
          </p:cNvPr>
          <p:cNvSpPr/>
          <p:nvPr/>
        </p:nvSpPr>
        <p:spPr>
          <a:xfrm>
            <a:off x="935386" y="1704109"/>
            <a:ext cx="1865832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городское население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A193578-5270-8A41-9FD6-5BE730DB3575}"/>
              </a:ext>
            </a:extLst>
          </p:cNvPr>
          <p:cNvSpPr/>
          <p:nvPr/>
        </p:nvSpPr>
        <p:spPr>
          <a:xfrm>
            <a:off x="935385" y="2151570"/>
            <a:ext cx="2483044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623 860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чел. </a:t>
            </a:r>
            <a:r>
              <a:rPr lang="en-GB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20</a:t>
            </a:r>
            <a:r>
              <a:rPr lang="en-GB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%)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39F3802-B589-4B44-9A67-A68608CC97BD}"/>
              </a:ext>
            </a:extLst>
          </p:cNvPr>
          <p:cNvSpPr/>
          <p:nvPr/>
        </p:nvSpPr>
        <p:spPr>
          <a:xfrm>
            <a:off x="935385" y="2464084"/>
            <a:ext cx="1964885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сельское население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B2E807F-A54B-4B40-80A1-41D6489DE186}"/>
              </a:ext>
            </a:extLst>
          </p:cNvPr>
          <p:cNvSpPr/>
          <p:nvPr/>
        </p:nvSpPr>
        <p:spPr>
          <a:xfrm>
            <a:off x="4509761" y="1380807"/>
            <a:ext cx="2196631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4 845</a:t>
            </a:r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пунктов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31AF714-25CA-A949-81B5-DD7F87ED62F4}"/>
              </a:ext>
            </a:extLst>
          </p:cNvPr>
          <p:cNvSpPr/>
          <p:nvPr/>
        </p:nvSpPr>
        <p:spPr>
          <a:xfrm>
            <a:off x="4516795" y="1688584"/>
            <a:ext cx="17591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 проживающим населением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990B899-9F3D-A24B-AF79-7FCC58C7F4DE}"/>
              </a:ext>
            </a:extLst>
          </p:cNvPr>
          <p:cNvSpPr/>
          <p:nvPr/>
        </p:nvSpPr>
        <p:spPr>
          <a:xfrm>
            <a:off x="4488659" y="2151570"/>
            <a:ext cx="209143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212</a:t>
            </a:r>
            <a:b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  <a:endParaRPr lang="en-US" sz="2000" dirty="0">
              <a:solidFill>
                <a:srgbClr val="28B5F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2096896-2276-C745-B24B-2DF10F0B5DFF}"/>
              </a:ext>
            </a:extLst>
          </p:cNvPr>
          <p:cNvSpPr/>
          <p:nvPr/>
        </p:nvSpPr>
        <p:spPr>
          <a:xfrm>
            <a:off x="4509762" y="2798436"/>
            <a:ext cx="1865832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участники региональной программы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663D6A4-BF79-C845-BB61-5610FEC81CED}"/>
              </a:ext>
            </a:extLst>
          </p:cNvPr>
          <p:cNvSpPr/>
          <p:nvPr/>
        </p:nvSpPr>
        <p:spPr>
          <a:xfrm>
            <a:off x="935385" y="2911242"/>
            <a:ext cx="2676495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258</a:t>
            </a:r>
            <a:r>
              <a:rPr lang="en-US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мед.</a:t>
            </a:r>
            <a:r>
              <a:rPr lang="en-US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организаций</a:t>
            </a:r>
          </a:p>
        </p:txBody>
      </p:sp>
      <p:pic>
        <p:nvPicPr>
          <p:cNvPr id="48" name="Graphic 47">
            <a:extLst>
              <a:ext uri="{FF2B5EF4-FFF2-40B4-BE49-F238E27FC236}">
                <a16:creationId xmlns:a16="http://schemas.microsoft.com/office/drawing/2014/main" id="{AA5B6FA9-6B55-894A-A245-943237C45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0749" y="1420347"/>
            <a:ext cx="396000" cy="396000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id="{82F48449-CD5B-9C4B-B8E8-F075D70C9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33076" y="1378651"/>
            <a:ext cx="396000" cy="396000"/>
          </a:xfrm>
          <a:prstGeom prst="rect">
            <a:avLst/>
          </a:prstGeom>
        </p:spPr>
      </p:pic>
      <p:pic>
        <p:nvPicPr>
          <p:cNvPr id="50" name="Graphic 49">
            <a:extLst>
              <a:ext uri="{FF2B5EF4-FFF2-40B4-BE49-F238E27FC236}">
                <a16:creationId xmlns:a16="http://schemas.microsoft.com/office/drawing/2014/main" id="{124E6AFE-9C3B-7A4B-BEAC-675DD37924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33076" y="2194087"/>
            <a:ext cx="396000" cy="396000"/>
          </a:xfrm>
          <a:prstGeom prst="rect">
            <a:avLst/>
          </a:prstGeom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id="{A74E5113-A9FF-E646-9DBA-1D5572988058}"/>
              </a:ext>
            </a:extLst>
          </p:cNvPr>
          <p:cNvGrpSpPr/>
          <p:nvPr/>
        </p:nvGrpSpPr>
        <p:grpSpPr>
          <a:xfrm>
            <a:off x="347182" y="2963219"/>
            <a:ext cx="396000" cy="396000"/>
            <a:chOff x="4569733" y="4177399"/>
            <a:chExt cx="396000" cy="396000"/>
          </a:xfrm>
        </p:grpSpPr>
        <p:sp>
          <p:nvSpPr>
            <p:cNvPr id="52" name="Cross 51">
              <a:extLst>
                <a:ext uri="{FF2B5EF4-FFF2-40B4-BE49-F238E27FC236}">
                  <a16:creationId xmlns:a16="http://schemas.microsoft.com/office/drawing/2014/main" id="{8CB2BA4C-C7DB-3C41-B466-729AA8D4ECCC}"/>
                </a:ext>
              </a:extLst>
            </p:cNvPr>
            <p:cNvSpPr>
              <a:spLocks noChangeAspect="1"/>
            </p:cNvSpPr>
            <p:nvPr/>
          </p:nvSpPr>
          <p:spPr>
            <a:xfrm flipV="1">
              <a:off x="4569733" y="4177399"/>
              <a:ext cx="396000" cy="396000"/>
            </a:xfrm>
            <a:prstGeom prst="plus">
              <a:avLst>
                <a:gd name="adj" fmla="val 28848"/>
              </a:avLst>
            </a:prstGeom>
            <a:noFill/>
            <a:ln w="19050">
              <a:solidFill>
                <a:srgbClr val="28B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B955C59-5E98-0541-B6A4-B40A5068689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677733" y="4285399"/>
              <a:ext cx="180000" cy="180000"/>
            </a:xfrm>
            <a:prstGeom prst="ellipse">
              <a:avLst/>
            </a:prstGeom>
            <a:solidFill>
              <a:srgbClr val="28B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pic>
        <p:nvPicPr>
          <p:cNvPr id="54" name="Graphic 53">
            <a:extLst>
              <a:ext uri="{FF2B5EF4-FFF2-40B4-BE49-F238E27FC236}">
                <a16:creationId xmlns:a16="http://schemas.microsoft.com/office/drawing/2014/main" id="{40C1F764-CB8B-8040-933B-4957ECDA2B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7182" y="2203547"/>
            <a:ext cx="396000" cy="396000"/>
          </a:xfrm>
          <a:prstGeom prst="rect">
            <a:avLst/>
          </a:prstGeom>
        </p:spPr>
      </p:pic>
      <p:sp>
        <p:nvSpPr>
          <p:cNvPr id="55" name="Rectangle 54">
            <a:extLst>
              <a:ext uri="{FF2B5EF4-FFF2-40B4-BE49-F238E27FC236}">
                <a16:creationId xmlns:a16="http://schemas.microsoft.com/office/drawing/2014/main" id="{879FF8EF-C951-5647-87BF-0067A586F4B0}"/>
              </a:ext>
            </a:extLst>
          </p:cNvPr>
          <p:cNvSpPr>
            <a:spLocks noChangeAspect="1"/>
          </p:cNvSpPr>
          <p:nvPr/>
        </p:nvSpPr>
        <p:spPr>
          <a:xfrm>
            <a:off x="6883922" y="2203547"/>
            <a:ext cx="3240000" cy="32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[Карта субъекта РФ]</a:t>
            </a:r>
            <a:endParaRPr lang="en-US" sz="11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длинная сторона=9</a:t>
            </a: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см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B307775-CD02-A148-9E21-D2678B25B00A}"/>
              </a:ext>
            </a:extLst>
          </p:cNvPr>
          <p:cNvSpPr/>
          <p:nvPr/>
        </p:nvSpPr>
        <p:spPr>
          <a:xfrm>
            <a:off x="6866687" y="1377932"/>
            <a:ext cx="3427145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3 144 254 </a:t>
            </a:r>
            <a:r>
              <a:rPr lang="ru-RU" sz="2000" dirty="0">
                <a:solidFill>
                  <a:srgbClr val="28B5F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чел.</a:t>
            </a:r>
          </a:p>
        </p:txBody>
      </p:sp>
      <p:sp>
        <p:nvSpPr>
          <p:cNvPr id="57" name="Rectangle 26">
            <a:extLst>
              <a:ext uri="{FF2B5EF4-FFF2-40B4-BE49-F238E27FC236}">
                <a16:creationId xmlns:a16="http://schemas.microsoft.com/office/drawing/2014/main" id="{E7DF036C-21C9-6447-9CAB-E1B0F5D69310}"/>
              </a:ext>
            </a:extLst>
          </p:cNvPr>
          <p:cNvSpPr/>
          <p:nvPr/>
        </p:nvSpPr>
        <p:spPr>
          <a:xfrm>
            <a:off x="6866686" y="1704108"/>
            <a:ext cx="2196631" cy="1692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1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всего проживающего населения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F373F7D-F0D0-6C48-8563-3404A09892F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69CAA20-2920-BDB5-1A19-8A9FA1987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923" y="2203547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BD803E-1561-F43B-75BC-4267C9B0C3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6" y="31312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9146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95462"/>
            <a:ext cx="2676495" cy="246221"/>
          </a:xfrm>
        </p:spPr>
        <p:txBody>
          <a:bodyPr/>
          <a:lstStyle/>
          <a:p>
            <a:pPr marL="0"/>
            <a:r>
              <a:rPr lang="ru-RU" dirty="0">
                <a:solidFill>
                  <a:srgbClr val="28B5FF"/>
                </a:solidFill>
              </a:rPr>
              <a:t>Изменения</a:t>
            </a:r>
            <a:endParaRPr lang="ru-RU" dirty="0">
              <a:solidFill>
                <a:srgbClr val="5050EB"/>
              </a:solidFill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B1548B89-D1C7-5C4A-93ED-8E0C8E471D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64208" y="355640"/>
            <a:ext cx="396000" cy="396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Нижегородская </a:t>
            </a:r>
          </a:p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область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4E8DB3F-0B1F-C742-A6EE-55BEDF3EE207}"/>
              </a:ext>
            </a:extLst>
          </p:cNvPr>
          <p:cNvSpPr/>
          <p:nvPr/>
        </p:nvSpPr>
        <p:spPr>
          <a:xfrm>
            <a:off x="935385" y="891480"/>
            <a:ext cx="2788118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F01F23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БЫЛО на 01.02.2021</a:t>
            </a:r>
            <a:endParaRPr lang="ru-RU" sz="2000" i="1" u="sng" dirty="0">
              <a:solidFill>
                <a:srgbClr val="F01F23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A9AA375-5002-D94A-A183-21F0A094669D}"/>
              </a:ext>
            </a:extLst>
          </p:cNvPr>
          <p:cNvSpPr/>
          <p:nvPr/>
        </p:nvSpPr>
        <p:spPr>
          <a:xfrm>
            <a:off x="6310756" y="891481"/>
            <a:ext cx="376696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2000" b="1" dirty="0">
                <a:solidFill>
                  <a:srgbClr val="00A37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СТАЛО на 31.12.2022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981512-973A-ED47-9E4C-D061C43474BC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sp>
        <p:nvSpPr>
          <p:cNvPr id="14" name="Rectangle 32">
            <a:extLst>
              <a:ext uri="{FF2B5EF4-FFF2-40B4-BE49-F238E27FC236}">
                <a16:creationId xmlns:a16="http://schemas.microsoft.com/office/drawing/2014/main" id="{E2B72A96-E722-D141-838C-0CD73F4847D0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5050EB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31.12.2022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EBD985-BD33-DF24-6F86-04B201B393D5}"/>
              </a:ext>
            </a:extLst>
          </p:cNvPr>
          <p:cNvSpPr txBox="1"/>
          <p:nvPr/>
        </p:nvSpPr>
        <p:spPr>
          <a:xfrm>
            <a:off x="459259" y="1279327"/>
            <a:ext cx="40591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Длительное ожидание в очереди у кабинета медицинской профилактики от 50 минут до 75 минут.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38365B-471A-0355-00FD-4BA78FA037AF}"/>
              </a:ext>
            </a:extLst>
          </p:cNvPr>
          <p:cNvSpPr txBox="1"/>
          <p:nvPr/>
        </p:nvSpPr>
        <p:spPr>
          <a:xfrm>
            <a:off x="459259" y="1653821"/>
            <a:ext cx="40591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Длительное прохождение диспансеризации: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этапа от 3</a:t>
            </a:r>
            <a:r>
              <a:rPr lang="ru-RU" sz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20 дней (3-4  визита, длительность 1 визита для мужчин - 295 мину, для женщин – 386 минут.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медицинской документации при диспансеризации составляло 15 минут.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абинеты расположены  на разных этажах здания с 1 до 4 этажа, дальнее расстояние - 190 метров. 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Пропускная способность кабинета медицинской профилактики – 12 человек в день. 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  женщин на маммографию в сторонние МО.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EBB660-7E1F-1061-27F1-749539322E5D}"/>
              </a:ext>
            </a:extLst>
          </p:cNvPr>
          <p:cNvSpPr txBox="1"/>
          <p:nvPr/>
        </p:nvSpPr>
        <p:spPr>
          <a:xfrm>
            <a:off x="459259" y="3489485"/>
            <a:ext cx="4059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Пересечение потоков здоровых и больных пациентов (при анкетировании, оформлении направлений на исследования в кабинете участкового врача-терапевта). </a:t>
            </a:r>
            <a:endParaRPr lang="ru-RU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7D499C-8C76-3EA8-EE5A-7E0A86B04C6B}"/>
              </a:ext>
            </a:extLst>
          </p:cNvPr>
          <p:cNvSpPr txBox="1"/>
          <p:nvPr/>
        </p:nvSpPr>
        <p:spPr>
          <a:xfrm>
            <a:off x="459259" y="4008312"/>
            <a:ext cx="539990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электронного документооборота.</a:t>
            </a:r>
          </a:p>
        </p:txBody>
      </p:sp>
      <p:pic>
        <p:nvPicPr>
          <p:cNvPr id="17" name="Picture 2" descr="\\F-server\vipnet\Лазарева\ФОТО_бережливая пол-ка\каб.медпрофилактики 218\IMG_1115.JPG">
            <a:extLst>
              <a:ext uri="{FF2B5EF4-FFF2-40B4-BE49-F238E27FC236}">
                <a16:creationId xmlns:a16="http://schemas.microsoft.com/office/drawing/2014/main" id="{A16F7B2D-C0C9-A54F-2BDF-1675341CA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8290" y="4385964"/>
            <a:ext cx="2267612" cy="1528173"/>
          </a:xfrm>
          <a:prstGeom prst="rect">
            <a:avLst/>
          </a:prstGeom>
          <a:noFill/>
        </p:spPr>
      </p:pic>
      <p:pic>
        <p:nvPicPr>
          <p:cNvPr id="19" name="Picture 3" descr="\\F-server\vipnet\Лазарева\ФОТО_бережливая пол-ка\каб.медпрофилактики 218\IMG_1116.JPG">
            <a:extLst>
              <a:ext uri="{FF2B5EF4-FFF2-40B4-BE49-F238E27FC236}">
                <a16:creationId xmlns:a16="http://schemas.microsoft.com/office/drawing/2014/main" id="{1BC0E7C6-053B-ACD7-7332-FC56417D2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8856" y="4278488"/>
            <a:ext cx="2346471" cy="1734348"/>
          </a:xfrm>
          <a:prstGeom prst="rect">
            <a:avLst/>
          </a:prstGeom>
          <a:noFill/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FA9DBCA-7F33-D2C1-4042-284212E7EB46}"/>
              </a:ext>
            </a:extLst>
          </p:cNvPr>
          <p:cNvSpPr txBox="1"/>
          <p:nvPr/>
        </p:nvSpPr>
        <p:spPr>
          <a:xfrm>
            <a:off x="5123946" y="1284490"/>
            <a:ext cx="48562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ожидания в очереди в отделении медицинской профилактики до 12 минут.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диспансеризации за одно посещение, длительность одного визита сократилось для мужчин в 6,5 раз (до 45 минут), для женщин в 3,5 раза (до 116 минут).  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 2 раза времени оформления медицинской документации при проведении диспансеризации  </a:t>
            </a:r>
            <a:r>
              <a:rPr lang="ru-RU" sz="1200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7 минут.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отделения медицинской профилактики с расположением всех необходимых кабинетов в отделении, что позволило в 3 раза у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величить пропускную способность отделения медицинской профилактики до 36 человек в день.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прохождения маммографии в своей поликлинике.</a:t>
            </a:r>
          </a:p>
          <a:p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 пересечения потоков лиц проходящих диспансеризацию с больными пациентами.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электронного документооборота.</a:t>
            </a: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4" descr="\\F-server\vipnet\БЕРЕЖЛИВАЯ ПОЛИКЛИНИКА\ГП 4\фото БП после\IMG_3071.JPG">
            <a:extLst>
              <a:ext uri="{FF2B5EF4-FFF2-40B4-BE49-F238E27FC236}">
                <a16:creationId xmlns:a16="http://schemas.microsoft.com/office/drawing/2014/main" id="{3C5EB42A-18DE-94AB-E895-6028690ACB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9881" y="4190235"/>
            <a:ext cx="2700779" cy="1723902"/>
          </a:xfrm>
          <a:prstGeom prst="rect">
            <a:avLst/>
          </a:prstGeom>
          <a:noFill/>
        </p:spPr>
      </p:pic>
      <p:pic>
        <p:nvPicPr>
          <p:cNvPr id="25" name="Picture 5" descr="\\F-server\vipnet\БЕРЕЖЛИВАЯ ПОЛИКЛИНИКА\ГП 4\фото БП после\IMG_3073.JPG">
            <a:extLst>
              <a:ext uri="{FF2B5EF4-FFF2-40B4-BE49-F238E27FC236}">
                <a16:creationId xmlns:a16="http://schemas.microsoft.com/office/drawing/2014/main" id="{A5AB9A29-76EB-C4E7-028E-5F431E2F18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61521" y="4135816"/>
            <a:ext cx="2479589" cy="1832740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35E50B-3CD2-EACD-3518-CEF6362D1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6" y="31312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354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9B05E3-BBA7-F04E-973D-3785BC8A0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5385" y="370018"/>
            <a:ext cx="2676495" cy="246221"/>
          </a:xfrm>
        </p:spPr>
        <p:txBody>
          <a:bodyPr/>
          <a:lstStyle/>
          <a:p>
            <a:pPr marL="0"/>
            <a:r>
              <a:rPr lang="ru-RU" b="0" i="1" u="sng" dirty="0">
                <a:solidFill>
                  <a:srgbClr val="28B5FF"/>
                </a:solidFill>
              </a:rPr>
              <a:t>Диспансеризация</a:t>
            </a:r>
            <a:endParaRPr lang="x-none" b="0" i="1" u="sng" dirty="0">
              <a:solidFill>
                <a:srgbClr val="28B5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9796DB-2D29-2B4C-B446-B702DDFF114F}"/>
              </a:ext>
            </a:extLst>
          </p:cNvPr>
          <p:cNvSpPr>
            <a:spLocks noChangeAspect="1"/>
          </p:cNvSpPr>
          <p:nvPr/>
        </p:nvSpPr>
        <p:spPr>
          <a:xfrm>
            <a:off x="6403228" y="313127"/>
            <a:ext cx="1318126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Нижегородская</a:t>
            </a:r>
          </a:p>
          <a:p>
            <a:r>
              <a:rPr lang="ru-RU" sz="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область</a:t>
            </a: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94CE155-C330-5747-8E57-3D5D5E8C7525}"/>
              </a:ext>
            </a:extLst>
          </p:cNvPr>
          <p:cNvSpPr/>
          <p:nvPr/>
        </p:nvSpPr>
        <p:spPr>
          <a:xfrm>
            <a:off x="4518455" y="413782"/>
            <a:ext cx="1082245" cy="169277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/>
          <a:p>
            <a:r>
              <a:rPr lang="ru-RU" sz="1100" b="1" dirty="0">
                <a:solidFill>
                  <a:srgbClr val="28B5FF"/>
                </a:solidFill>
                <a:latin typeface="Cambria" panose="02040503050406030204" pitchFamily="18" charset="0"/>
                <a:cs typeface="Segoe UI" panose="020B0502040204020203" pitchFamily="34" charset="0"/>
              </a:rPr>
              <a:t>31.12.2022</a:t>
            </a: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2A10A472-6926-DC4B-9287-0ABE0FCE9F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55" y="369809"/>
            <a:ext cx="392400" cy="39240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D3144D7F-25ED-2A4F-9BEF-B1C8CF9F7962}"/>
              </a:ext>
            </a:extLst>
          </p:cNvPr>
          <p:cNvSpPr>
            <a:spLocks noChangeAspect="1"/>
          </p:cNvSpPr>
          <p:nvPr/>
        </p:nvSpPr>
        <p:spPr>
          <a:xfrm>
            <a:off x="5951435" y="313127"/>
            <a:ext cx="359321" cy="36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7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[Герб]</a:t>
            </a:r>
            <a:endParaRPr lang="en-US" sz="700" b="1" dirty="0">
              <a:solidFill>
                <a:schemeClr val="tx1">
                  <a:lumMod val="75000"/>
                  <a:lumOff val="2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ф/ш=1см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EEFEA-9A48-C1B0-EA3C-6AC0A8CFCB2F}"/>
              </a:ext>
            </a:extLst>
          </p:cNvPr>
          <p:cNvSpPr txBox="1"/>
          <p:nvPr/>
        </p:nvSpPr>
        <p:spPr>
          <a:xfrm>
            <a:off x="351155" y="752595"/>
            <a:ext cx="539990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 «Диспансеризация»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оптимизация процесса прохождения диспансеризации.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Мероприятия: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Оснащение отделения медицинской профилактики компьютерами, приобретение программного обеспечения для оформления медицинской документации при проведении диспансеризации, приобретение медицинского оборудования.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A7436D-DADF-F896-4596-D94417EE37E4}"/>
              </a:ext>
            </a:extLst>
          </p:cNvPr>
          <p:cNvSpPr txBox="1"/>
          <p:nvPr/>
        </p:nvSpPr>
        <p:spPr>
          <a:xfrm>
            <a:off x="351155" y="2472155"/>
            <a:ext cx="539990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+mj-lt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ремонта помещений.</a:t>
            </a:r>
          </a:p>
          <a:p>
            <a:pPr marL="0" indent="0">
              <a:buFont typeface="+mj-lt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кабинетов в одно крыло здания и организация отделения медицинской профилактики.</a:t>
            </a:r>
          </a:p>
          <a:p>
            <a:pPr marL="0" indent="0">
              <a:buFont typeface="+mj-lt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 отделения медицинской профилактики в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смены:</a:t>
            </a:r>
          </a:p>
          <a:p>
            <a:pPr marL="0" indent="0">
              <a:buFont typeface="+mj-lt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принятие на работу фельдшера;</a:t>
            </a:r>
          </a:p>
          <a:p>
            <a:pPr marL="0" indent="0">
              <a:buFont typeface="+mj-lt"/>
              <a:buNone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организация в отделении медицинской профилактики  забора мазков на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онкоцитологию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забор крови на сахар и холестерин, проведение  ЭКГ скрининга в течение всей рабочей смены.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A2E278-C2E3-B71F-8016-F33FC18EF5B9}"/>
              </a:ext>
            </a:extLst>
          </p:cNvPr>
          <p:cNvSpPr txBox="1"/>
          <p:nvPr/>
        </p:nvSpPr>
        <p:spPr>
          <a:xfrm>
            <a:off x="351155" y="4500823"/>
            <a:ext cx="48080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дистанционной записи через портал пациента,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ЕПГУ, через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-центр, через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инфомат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через ЕЦП на приеме у врача. 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CD1EB0-802A-C8B1-B7FF-474300043380}"/>
              </a:ext>
            </a:extLst>
          </p:cNvPr>
          <p:cNvSpPr txBox="1"/>
          <p:nvPr/>
        </p:nvSpPr>
        <p:spPr>
          <a:xfrm>
            <a:off x="5600700" y="1099761"/>
            <a:ext cx="4808085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сведений о диспансеризации в электронную карту пациента.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населения в получении медицинской услуги (прохождение диспансеризации) составляет 80%.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проекта обеспечены за счет текущего финансирования.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Ссылки на видео-материалы:</a:t>
            </a: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YS Text"/>
                <a:hlinkClick r:id="rId4"/>
              </a:rPr>
              <a:t>https://disk.yandex.ru/i/NfbBEaRpiUs9DQ</a:t>
            </a:r>
            <a:endParaRPr lang="en-US" sz="1400" b="0" i="0" dirty="0">
              <a:solidFill>
                <a:srgbClr val="000000"/>
              </a:solidFill>
              <a:effectLst/>
              <a:latin typeface="YS Text"/>
            </a:endParaRPr>
          </a:p>
          <a:p>
            <a:pPr algn="l"/>
            <a:r>
              <a:rPr lang="en-US" sz="1400" b="0" i="0" dirty="0">
                <a:solidFill>
                  <a:srgbClr val="000000"/>
                </a:solidFill>
                <a:effectLst/>
                <a:latin typeface="YS Text"/>
                <a:hlinkClick r:id="rId5"/>
              </a:rPr>
              <a:t>https://disk.yandex.ru/i/JgspY4kphamCMQ</a:t>
            </a:r>
            <a:endParaRPr lang="en-US" sz="1400" b="0" i="0" dirty="0">
              <a:solidFill>
                <a:srgbClr val="000000"/>
              </a:solidFill>
              <a:effectLst/>
              <a:latin typeface="YS Text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2FF706-3BD6-605C-9949-CAED984D71AA}"/>
              </a:ext>
            </a:extLst>
          </p:cNvPr>
          <p:cNvSpPr txBox="1"/>
          <p:nvPr/>
        </p:nvSpPr>
        <p:spPr>
          <a:xfrm>
            <a:off x="306300" y="5167962"/>
            <a:ext cx="480808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обучения персонала системе 5С .</a:t>
            </a:r>
          </a:p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работы персонала по системе 5С (3 рабочих места).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478B5B-B8A8-52A4-FC2A-D914BA9BB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436" y="313128"/>
            <a:ext cx="360000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578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58575</TotalTime>
  <Words>547</Words>
  <Application>Microsoft Office PowerPoint</Application>
  <PresentationFormat>Произвольный</PresentationFormat>
  <Paragraphs>78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Segoe UI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Ксения Лямцева</cp:lastModifiedBy>
  <cp:revision>3882</cp:revision>
  <cp:lastPrinted>2023-01-13T10:40:57Z</cp:lastPrinted>
  <dcterms:created xsi:type="dcterms:W3CDTF">2021-02-15T16:51:07Z</dcterms:created>
  <dcterms:modified xsi:type="dcterms:W3CDTF">2023-01-23T06:24:25Z</dcterms:modified>
</cp:coreProperties>
</file>