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12192000" cy="6858000"/>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98" d="100"/>
          <a:sy n="98" d="100"/>
        </p:scale>
        <p:origin x="84"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367676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62657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2065515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219740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3363368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36D0041-D000-40B5-9B45-CF4F95E73484}" type="datetimeFigureOut">
              <a:rPr lang="ru-RU" smtClean="0"/>
              <a:t>15.10.2018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3306144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36D0041-D000-40B5-9B45-CF4F95E73484}" type="datetimeFigureOut">
              <a:rPr lang="ru-RU" smtClean="0"/>
              <a:t>15.10.2018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1959273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36D0041-D000-40B5-9B45-CF4F95E73484}" type="datetimeFigureOut">
              <a:rPr lang="ru-RU" smtClean="0"/>
              <a:t>15.10.2018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936240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36D0041-D000-40B5-9B45-CF4F95E73484}" type="datetimeFigureOut">
              <a:rPr lang="ru-RU" smtClean="0"/>
              <a:t>15.10.2018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3501062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36D0041-D000-40B5-9B45-CF4F95E73484}" type="datetimeFigureOut">
              <a:rPr lang="ru-RU" smtClean="0"/>
              <a:t>15.10.2018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2513675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36D0041-D000-40B5-9B45-CF4F95E73484}" type="datetimeFigureOut">
              <a:rPr lang="ru-RU" smtClean="0"/>
              <a:t>15.10.2018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A45401-0F19-491A-B4AC-4501C41304E1}" type="slidenum">
              <a:rPr lang="ru-RU" smtClean="0"/>
              <a:t>‹#›</a:t>
            </a:fld>
            <a:endParaRPr lang="ru-RU"/>
          </a:p>
        </p:txBody>
      </p:sp>
    </p:spTree>
    <p:extLst>
      <p:ext uri="{BB962C8B-B14F-4D97-AF65-F5344CB8AC3E}">
        <p14:creationId xmlns:p14="http://schemas.microsoft.com/office/powerpoint/2010/main" val="2883780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6D0041-D000-40B5-9B45-CF4F95E73484}" type="datetimeFigureOut">
              <a:rPr lang="ru-RU" smtClean="0"/>
              <a:t>15.10.2018</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45401-0F19-491A-B4AC-4501C41304E1}" type="slidenum">
              <a:rPr lang="ru-RU" smtClean="0"/>
              <a:t>‹#›</a:t>
            </a:fld>
            <a:endParaRPr lang="ru-RU"/>
          </a:p>
        </p:txBody>
      </p:sp>
    </p:spTree>
    <p:extLst>
      <p:ext uri="{BB962C8B-B14F-4D97-AF65-F5344CB8AC3E}">
        <p14:creationId xmlns:p14="http://schemas.microsoft.com/office/powerpoint/2010/main" val="3222617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094723" cy="7294305"/>
          </a:xfrm>
          <a:prstGeom prst="rect">
            <a:avLst/>
          </a:prstGeom>
        </p:spPr>
        <p:txBody>
          <a:bodyPr wrap="square">
            <a:spAutoFit/>
          </a:bodyPr>
          <a:lstStyle/>
          <a:p>
            <a:r>
              <a:rPr lang="ru-RU" sz="2400" u="sng" dirty="0" smtClean="0">
                <a:latin typeface="Arial Black" panose="020B0A04020102020204" pitchFamily="34" charset="0"/>
              </a:rPr>
              <a:t>Первые признаки инсульта у женщин</a:t>
            </a:r>
            <a:r>
              <a:rPr lang="ru-RU" sz="2400" dirty="0" smtClean="0">
                <a:latin typeface="Arial Black" panose="020B0A04020102020204" pitchFamily="34" charset="0"/>
              </a:rPr>
              <a:t>:</a:t>
            </a:r>
            <a:br>
              <a:rPr lang="ru-RU" sz="2400" dirty="0" smtClean="0">
                <a:latin typeface="Arial Black" panose="020B0A04020102020204" pitchFamily="34" charset="0"/>
              </a:rPr>
            </a:br>
            <a:r>
              <a:rPr lang="ru-RU" sz="2400" dirty="0" smtClean="0"/>
              <a:t>                                                     внезапно пропадающее зрение</a:t>
            </a:r>
            <a:br>
              <a:rPr lang="ru-RU" sz="2400" dirty="0" smtClean="0"/>
            </a:br>
            <a:endParaRPr lang="ru-RU" sz="2400" dirty="0" smtClean="0"/>
          </a:p>
          <a:p>
            <a:endParaRPr lang="ru-RU" dirty="0"/>
          </a:p>
          <a:p>
            <a:r>
              <a:rPr lang="ru-RU" sz="2400" dirty="0" smtClean="0"/>
              <a:t>                                                     явное нарушение координации</a:t>
            </a:r>
            <a:br>
              <a:rPr lang="ru-RU" sz="2400" dirty="0" smtClean="0"/>
            </a:br>
            <a:endParaRPr lang="ru-RU" sz="2400" dirty="0" smtClean="0"/>
          </a:p>
          <a:p>
            <a:r>
              <a:rPr lang="ru-RU" sz="2400" dirty="0" smtClean="0"/>
              <a:t>уход сил из рук, ног</a:t>
            </a:r>
            <a:br>
              <a:rPr lang="ru-RU" sz="2400" dirty="0" smtClean="0"/>
            </a:br>
            <a:endParaRPr lang="ru-RU" sz="2400" dirty="0" smtClean="0"/>
          </a:p>
          <a:p>
            <a:endParaRPr lang="ru-RU" dirty="0"/>
          </a:p>
          <a:p>
            <a:endParaRPr lang="ru-RU" dirty="0" smtClean="0"/>
          </a:p>
          <a:p>
            <a:r>
              <a:rPr lang="ru-RU" sz="2400" dirty="0" smtClean="0"/>
              <a:t>утрата понимания слов или способности внятно говорить</a:t>
            </a:r>
            <a:br>
              <a:rPr lang="ru-RU" sz="2400" dirty="0" smtClean="0"/>
            </a:br>
            <a:endParaRPr lang="ru-RU" sz="2400" dirty="0" smtClean="0"/>
          </a:p>
          <a:p>
            <a:endParaRPr lang="ru-RU" dirty="0"/>
          </a:p>
          <a:p>
            <a:endParaRPr lang="ru-RU" dirty="0" smtClean="0"/>
          </a:p>
          <a:p>
            <a:endParaRPr lang="ru-RU" dirty="0"/>
          </a:p>
          <a:p>
            <a:r>
              <a:rPr lang="ru-RU" sz="2400" dirty="0" smtClean="0"/>
              <a:t>снижение чувствительности</a:t>
            </a:r>
            <a:r>
              <a:rPr lang="ru-RU" dirty="0" smtClean="0"/>
              <a:t/>
            </a:r>
            <a:br>
              <a:rPr lang="ru-RU" dirty="0" smtClean="0"/>
            </a:br>
            <a:endParaRPr lang="ru-RU" dirty="0" smtClean="0"/>
          </a:p>
          <a:p>
            <a:endParaRPr lang="ru-RU" dirty="0"/>
          </a:p>
          <a:p>
            <a:r>
              <a:rPr lang="ru-RU" sz="2400" b="1" dirty="0" smtClean="0">
                <a:latin typeface="Arial Black" panose="020B0A04020102020204" pitchFamily="34" charset="0"/>
              </a:rPr>
              <a:t>При появлении следующих специфических симптомов инсульта необходимо срочно вызывать скорую помощь </a:t>
            </a:r>
          </a:p>
          <a:p>
            <a:r>
              <a:rPr lang="ru-RU" dirty="0" smtClean="0"/>
              <a:t/>
            </a:r>
            <a:br>
              <a:rPr lang="ru-RU" dirty="0" smtClean="0"/>
            </a:br>
            <a:endParaRPr lang="ru-RU" dirty="0"/>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4472" y="215951"/>
            <a:ext cx="2343579" cy="1569258"/>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767" y="567031"/>
            <a:ext cx="2399161" cy="1609619"/>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5373" y="1846924"/>
            <a:ext cx="3164959" cy="1582480"/>
          </a:xfrm>
          <a:prstGeom prst="rect">
            <a:avLst/>
          </a:prstGeom>
        </p:spPr>
      </p:pic>
      <p:pic>
        <p:nvPicPr>
          <p:cNvPr id="11" name="Рисунок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4602" y="2848012"/>
            <a:ext cx="2553449" cy="1825318"/>
          </a:xfrm>
          <a:prstGeom prst="rect">
            <a:avLst/>
          </a:prstGeom>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1190" y="4216736"/>
            <a:ext cx="2327650" cy="1551766"/>
          </a:xfrm>
          <a:prstGeom prst="rect">
            <a:avLst/>
          </a:prstGeom>
        </p:spPr>
      </p:pic>
    </p:spTree>
    <p:extLst>
      <p:ext uri="{BB962C8B-B14F-4D97-AF65-F5344CB8AC3E}">
        <p14:creationId xmlns:p14="http://schemas.microsoft.com/office/powerpoint/2010/main" val="1473901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094723" cy="6832640"/>
          </a:xfrm>
          <a:prstGeom prst="rect">
            <a:avLst/>
          </a:prstGeom>
        </p:spPr>
        <p:txBody>
          <a:bodyPr wrap="square">
            <a:spAutoFit/>
          </a:bodyPr>
          <a:lstStyle/>
          <a:p>
            <a:r>
              <a:rPr lang="ru-RU" sz="2400" u="sng" dirty="0" smtClean="0">
                <a:latin typeface="Arial Black" panose="020B0A04020102020204" pitchFamily="34" charset="0"/>
              </a:rPr>
              <a:t>Признаки мужского инсульта</a:t>
            </a:r>
            <a:r>
              <a:rPr lang="ru-RU" sz="2400" dirty="0" smtClean="0">
                <a:latin typeface="Arial Black" panose="020B0A04020102020204" pitchFamily="34" charset="0"/>
              </a:rPr>
              <a:t>:</a:t>
            </a:r>
            <a:br>
              <a:rPr lang="ru-RU" sz="2400" dirty="0" smtClean="0">
                <a:latin typeface="Arial Black" panose="020B0A04020102020204" pitchFamily="34" charset="0"/>
              </a:rPr>
            </a:br>
            <a:r>
              <a:rPr lang="ru-RU" sz="2400" dirty="0" smtClean="0">
                <a:latin typeface="Arial Black" panose="020B0A04020102020204" pitchFamily="34" charset="0"/>
              </a:rPr>
              <a:t>  </a:t>
            </a:r>
            <a:r>
              <a:rPr lang="ru-RU" sz="2400" dirty="0" smtClean="0">
                <a:latin typeface="Arial" panose="020B0604020202020204" pitchFamily="34" charset="0"/>
                <a:cs typeface="Arial" panose="020B0604020202020204" pitchFamily="34" charset="0"/>
              </a:rPr>
              <a:t>сильная головная боль, может сопровождаться рвотой</a:t>
            </a:r>
            <a:r>
              <a:rPr lang="ru-RU" sz="2400" dirty="0" smtClean="0"/>
              <a:t/>
            </a:r>
            <a:br>
              <a:rPr lang="ru-RU" sz="2400" dirty="0" smtClean="0"/>
            </a:br>
            <a:endParaRPr lang="ru-RU" sz="2400" dirty="0" smtClean="0"/>
          </a:p>
          <a:p>
            <a:endParaRPr lang="ru-RU" dirty="0"/>
          </a:p>
          <a:p>
            <a:endParaRPr lang="ru-RU" dirty="0" smtClean="0"/>
          </a:p>
          <a:p>
            <a:r>
              <a:rPr lang="ru-RU" dirty="0"/>
              <a:t> </a:t>
            </a:r>
            <a:r>
              <a:rPr lang="ru-RU" dirty="0" smtClean="0"/>
              <a:t>                                                             </a:t>
            </a:r>
            <a:r>
              <a:rPr lang="ru-RU" sz="2400" dirty="0" smtClean="0">
                <a:latin typeface="Arial" panose="020B0604020202020204" pitchFamily="34" charset="0"/>
                <a:cs typeface="Arial" panose="020B0604020202020204" pitchFamily="34" charset="0"/>
              </a:rPr>
              <a:t>внезапная слабость и головокружение</a:t>
            </a:r>
            <a:br>
              <a:rPr lang="ru-RU" sz="2400" dirty="0" smtClean="0">
                <a:latin typeface="Arial" panose="020B0604020202020204" pitchFamily="34" charset="0"/>
                <a:cs typeface="Arial" panose="020B0604020202020204" pitchFamily="34" charset="0"/>
              </a:rPr>
            </a:br>
            <a:endParaRPr lang="ru-RU" sz="2400" dirty="0" smtClean="0">
              <a:latin typeface="Arial" panose="020B0604020202020204" pitchFamily="34" charset="0"/>
              <a:cs typeface="Arial" panose="020B0604020202020204" pitchFamily="34" charset="0"/>
            </a:endParaRPr>
          </a:p>
          <a:p>
            <a:r>
              <a:rPr lang="ru-RU" sz="2400" dirty="0" smtClean="0">
                <a:latin typeface="Arial" panose="020B0604020202020204" pitchFamily="34" charset="0"/>
                <a:cs typeface="Arial" panose="020B0604020202020204" pitchFamily="34" charset="0"/>
              </a:rPr>
              <a:t>   затруднение произношения речи и восприятия окружающего</a:t>
            </a:r>
            <a:br>
              <a:rPr lang="ru-RU" sz="2400" dirty="0" smtClean="0">
                <a:latin typeface="Arial" panose="020B0604020202020204" pitchFamily="34" charset="0"/>
                <a:cs typeface="Arial" panose="020B0604020202020204" pitchFamily="34" charset="0"/>
              </a:rPr>
            </a:br>
            <a:endParaRPr lang="ru-RU" sz="2400" dirty="0" smtClean="0">
              <a:latin typeface="Arial" panose="020B0604020202020204" pitchFamily="34" charset="0"/>
              <a:cs typeface="Arial" panose="020B0604020202020204" pitchFamily="34" charset="0"/>
            </a:endParaRPr>
          </a:p>
          <a:p>
            <a:endParaRPr lang="ru-RU" dirty="0"/>
          </a:p>
          <a:p>
            <a:endParaRPr lang="ru-RU" dirty="0" smtClean="0"/>
          </a:p>
          <a:p>
            <a:r>
              <a:rPr lang="ru-RU" dirty="0" smtClean="0"/>
              <a:t>                                                              </a:t>
            </a:r>
            <a:r>
              <a:rPr lang="ru-RU" sz="2400" dirty="0" smtClean="0">
                <a:latin typeface="Arial" panose="020B0604020202020204" pitchFamily="34" charset="0"/>
                <a:cs typeface="Arial" panose="020B0604020202020204" pitchFamily="34" charset="0"/>
              </a:rPr>
              <a:t>ухудшение зрения</a:t>
            </a:r>
            <a:br>
              <a:rPr lang="ru-RU" sz="2400" dirty="0" smtClean="0">
                <a:latin typeface="Arial" panose="020B0604020202020204" pitchFamily="34" charset="0"/>
                <a:cs typeface="Arial" panose="020B0604020202020204" pitchFamily="34" charset="0"/>
              </a:rPr>
            </a:br>
            <a:endParaRPr lang="ru-RU" sz="2400" dirty="0" smtClean="0">
              <a:latin typeface="Arial" panose="020B0604020202020204" pitchFamily="34" charset="0"/>
              <a:cs typeface="Arial" panose="020B0604020202020204" pitchFamily="34" charset="0"/>
            </a:endParaRPr>
          </a:p>
          <a:p>
            <a:endParaRPr lang="ru-RU" dirty="0"/>
          </a:p>
          <a:p>
            <a:r>
              <a:rPr lang="ru-RU" sz="2400" dirty="0" smtClean="0">
                <a:latin typeface="Arial" panose="020B0604020202020204" pitchFamily="34" charset="0"/>
                <a:cs typeface="Arial" panose="020B0604020202020204" pitchFamily="34" charset="0"/>
              </a:rPr>
              <a:t>   помутнение сознания</a:t>
            </a:r>
            <a:br>
              <a:rPr lang="ru-RU" sz="2400" dirty="0" smtClean="0">
                <a:latin typeface="Arial" panose="020B0604020202020204" pitchFamily="34" charset="0"/>
                <a:cs typeface="Arial" panose="020B0604020202020204" pitchFamily="34" charset="0"/>
              </a:rPr>
            </a:br>
            <a:endParaRPr lang="ru-RU" sz="2400" dirty="0" smtClean="0">
              <a:latin typeface="Arial" panose="020B0604020202020204" pitchFamily="34" charset="0"/>
              <a:cs typeface="Arial" panose="020B0604020202020204" pitchFamily="34" charset="0"/>
            </a:endParaRPr>
          </a:p>
          <a:p>
            <a:endParaRPr lang="ru-RU" dirty="0"/>
          </a:p>
          <a:p>
            <a:endParaRPr lang="ru-RU" dirty="0" smtClean="0"/>
          </a:p>
          <a:p>
            <a:r>
              <a:rPr lang="ru-RU" sz="2400" dirty="0" smtClean="0">
                <a:latin typeface="Arial Black" panose="020B0A04020102020204" pitchFamily="34" charset="0"/>
              </a:rPr>
              <a:t>При появлении следующих специфических симптомов инсульта необходимо срочно вызывать скорую помощь </a:t>
            </a:r>
            <a:endParaRPr lang="ru-RU" sz="2400" dirty="0">
              <a:latin typeface="Arial Black" panose="020B0A04020102020204" pitchFamily="34"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272" y="244273"/>
            <a:ext cx="2256816" cy="1594255"/>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11285" y="869028"/>
            <a:ext cx="2451370" cy="1455883"/>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4272" y="2859627"/>
            <a:ext cx="2256816" cy="1547003"/>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842" y="2888810"/>
            <a:ext cx="2363821" cy="1673462"/>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6306" y="4149830"/>
            <a:ext cx="2520681" cy="1531123"/>
          </a:xfrm>
          <a:prstGeom prst="rect">
            <a:avLst/>
          </a:prstGeom>
        </p:spPr>
      </p:pic>
    </p:spTree>
    <p:extLst>
      <p:ext uri="{BB962C8B-B14F-4D97-AF65-F5344CB8AC3E}">
        <p14:creationId xmlns:p14="http://schemas.microsoft.com/office/powerpoint/2010/main" val="78932379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10</Words>
  <Application>Microsoft Office PowerPoint</Application>
  <PresentationFormat>Широкоэкранный</PresentationFormat>
  <Paragraphs>27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Black</vt:lpstr>
      <vt:lpstr>Calibri</vt:lpstr>
      <vt:lpstr>Calibri Light</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Первые признаки инсульта у женщин: внезапно пропадающее зрение; явное нарушение координации; уход сил из рук, ног; утрата понимания слов или способности внятно говорить; снижение чувствительности; плавное нарастание вышеперечисленных признаков. Признаки мужского инсульта: сильная головная боль, может сопровождаться рвотой; внезапная слабость и головокружение; затруднение произношения речи и восприятия окружающего; ухудшение зрения; помутнение сознания; Симптомы инсульта При появлении следующих специфических симптомов инсульта необходимо срочно вызывать скорую помощь. Также запомните, когда начались эти симптомы, поскольку их длительность может иметь значение для выбора лечения. Попросить человека улыбнуться. При инсульте улыбка будет кривая. Попросите удержать руки поднятыми вверх, при слабости мышц это не удастся сделать. Попросите пострадавшего человека сказать простое предложение. Во время приступа мужчина или женщина будет говорить медленно, запинаясь. Это похоже на речь пьяного человека. Попросите высунуть язык — его кончик отклоняется в сторону очага в головном мозге. К данной симптоматике присоединяются такие признаки: Острые головные боли без каких-либо понятных причин; Ухудшение зрения одного или обоих глаз; Появление неожиданной слабости; Непонимание обращенной речи; Частичный или полный паралич конечностей. Симптомы при кратковременном ишемическом приступе такие же, что и у обычного инсульта, но продолжительность его всего несколько минут.</dc:title>
  <dc:creator>Пользователь</dc:creator>
  <cp:lastModifiedBy>Пользователь</cp:lastModifiedBy>
  <cp:revision>6</cp:revision>
  <cp:lastPrinted>2018-10-15T13:54:53Z</cp:lastPrinted>
  <dcterms:created xsi:type="dcterms:W3CDTF">2018-10-15T13:25:54Z</dcterms:created>
  <dcterms:modified xsi:type="dcterms:W3CDTF">2018-10-15T14:06:25Z</dcterms:modified>
</cp:coreProperties>
</file>