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Lst>
  <p:sldIdLst>
    <p:sldId id="256" r:id="rId2"/>
    <p:sldId id="257" r:id="rId3"/>
    <p:sldId id="263" r:id="rId4"/>
    <p:sldId id="258" r:id="rId5"/>
    <p:sldId id="259" r:id="rId6"/>
    <p:sldId id="260" r:id="rId7"/>
    <p:sldId id="261" r:id="rId8"/>
    <p:sldId id="262"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40" autoAdjust="0"/>
    <p:restoredTop sz="94660"/>
  </p:normalViewPr>
  <p:slideViewPr>
    <p:cSldViewPr snapToGrid="0">
      <p:cViewPr varScale="1">
        <p:scale>
          <a:sx n="114" d="100"/>
          <a:sy n="114" d="100"/>
        </p:scale>
        <p:origin x="18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ru-RU"/>
              <a:t>Образец заголовка</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588DF053-75A2-430F-A69A-87D0FAB6038A}" type="datetimeFigureOut">
              <a:rPr lang="ru-RU" smtClean="0"/>
              <a:t>10.03.2020</a:t>
            </a:fld>
            <a:endParaRPr lang="ru-RU"/>
          </a:p>
        </p:txBody>
      </p:sp>
      <p:sp>
        <p:nvSpPr>
          <p:cNvPr id="5" name="Footer Placeholder 4"/>
          <p:cNvSpPr>
            <a:spLocks noGrp="1"/>
          </p:cNvSpPr>
          <p:nvPr>
            <p:ph type="ftr" sz="quarter" idx="11"/>
          </p:nvPr>
        </p:nvSpPr>
        <p:spPr>
          <a:xfrm>
            <a:off x="1876424" y="5410201"/>
            <a:ext cx="5124886" cy="365125"/>
          </a:xfrm>
        </p:spPr>
        <p:txBody>
          <a:bodyPr/>
          <a:lstStyle/>
          <a:p>
            <a:endParaRPr lang="ru-RU"/>
          </a:p>
        </p:txBody>
      </p:sp>
      <p:sp>
        <p:nvSpPr>
          <p:cNvPr id="6" name="Slide Number Placeholder 5"/>
          <p:cNvSpPr>
            <a:spLocks noGrp="1"/>
          </p:cNvSpPr>
          <p:nvPr>
            <p:ph type="sldNum" sz="quarter" idx="12"/>
          </p:nvPr>
        </p:nvSpPr>
        <p:spPr>
          <a:xfrm>
            <a:off x="9896911" y="5410199"/>
            <a:ext cx="771089" cy="365125"/>
          </a:xfrm>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2023830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ru-RU"/>
              <a:t>Вставка рисунка</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588DF053-75A2-430F-A69A-87D0FAB6038A}" type="datetimeFigureOut">
              <a:rPr lang="ru-RU" smtClean="0"/>
              <a:t>10.03.2020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292197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ru-RU"/>
              <a:t>Образец заголовка</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588DF053-75A2-430F-A69A-87D0FAB6038A}" type="datetimeFigureOut">
              <a:rPr lang="ru-RU" smtClean="0"/>
              <a:t>10.03.2020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983689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ru-RU"/>
              <a:t>Образец заголовка</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588DF053-75A2-430F-A69A-87D0FAB6038A}" type="datetimeFigureOut">
              <a:rPr lang="ru-RU" smtClean="0"/>
              <a:t>10.03.2020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57E3D77-997E-46DF-9A1A-D17257ED4752}" type="slidenum">
              <a:rPr lang="ru-RU" smtClean="0"/>
              <a:t>‹#›</a:t>
            </a:fld>
            <a:endParaRPr lang="ru-RU"/>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440652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ru-RU"/>
              <a:t>Образец заголовка</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588DF053-75A2-430F-A69A-87D0FAB6038A}" type="datetimeFigureOut">
              <a:rPr lang="ru-RU" smtClean="0"/>
              <a:t>10.03.2020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1095376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ru-RU"/>
              <a:t>Образец заголовка</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588DF053-75A2-430F-A69A-87D0FAB6038A}" type="datetimeFigureOut">
              <a:rPr lang="ru-RU" smtClean="0"/>
              <a:t>10.03.2020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343810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ru-RU"/>
              <a:t>Образец заголовка</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a:t>Вставка рисунка</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a:t>Вставка рисунка</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a:t>Вставка рисунка</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588DF053-75A2-430F-A69A-87D0FAB6038A}" type="datetimeFigureOut">
              <a:rPr lang="ru-RU" smtClean="0"/>
              <a:t>10.03.2020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13270023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88DF053-75A2-430F-A69A-87D0FAB6038A}" type="datetimeFigureOut">
              <a:rPr lang="ru-RU" smtClean="0"/>
              <a:t>10.03.2020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379433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88DF053-75A2-430F-A69A-87D0FAB6038A}" type="datetimeFigureOut">
              <a:rPr lang="ru-RU" smtClean="0"/>
              <a:t>10.03.2020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652734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88DF053-75A2-430F-A69A-87D0FAB6038A}" type="datetimeFigureOut">
              <a:rPr lang="ru-RU" smtClean="0"/>
              <a:t>10.03.2020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2764735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88DF053-75A2-430F-A69A-87D0FAB6038A}" type="datetimeFigureOut">
              <a:rPr lang="ru-RU" smtClean="0"/>
              <a:t>10.03.2020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3570830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588DF053-75A2-430F-A69A-87D0FAB6038A}" type="datetimeFigureOut">
              <a:rPr lang="ru-RU" smtClean="0"/>
              <a:t>10.03.2020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1749172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41410" y="3073397"/>
            <a:ext cx="4878391" cy="271780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3073397"/>
            <a:ext cx="4875210" cy="271780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588DF053-75A2-430F-A69A-87D0FAB6038A}" type="datetimeFigureOut">
              <a:rPr lang="ru-RU" smtClean="0"/>
              <a:t>10.03.2020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3915945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588DF053-75A2-430F-A69A-87D0FAB6038A}" type="datetimeFigureOut">
              <a:rPr lang="ru-RU" smtClean="0"/>
              <a:t>10.03.2020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232341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8DF053-75A2-430F-A69A-87D0FAB6038A}" type="datetimeFigureOut">
              <a:rPr lang="ru-RU" smtClean="0"/>
              <a:t>10.03.2020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3223847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588DF053-75A2-430F-A69A-87D0FAB6038A}" type="datetimeFigureOut">
              <a:rPr lang="ru-RU" smtClean="0"/>
              <a:t>10.03.2020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3183272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588DF053-75A2-430F-A69A-87D0FAB6038A}" type="datetimeFigureOut">
              <a:rPr lang="ru-RU" smtClean="0"/>
              <a:t>10.03.2020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57E3D77-997E-46DF-9A1A-D17257ED4752}" type="slidenum">
              <a:rPr lang="ru-RU" smtClean="0"/>
              <a:t>‹#›</a:t>
            </a:fld>
            <a:endParaRPr lang="ru-RU"/>
          </a:p>
        </p:txBody>
      </p:sp>
    </p:spTree>
    <p:extLst>
      <p:ext uri="{BB962C8B-B14F-4D97-AF65-F5344CB8AC3E}">
        <p14:creationId xmlns:p14="http://schemas.microsoft.com/office/powerpoint/2010/main" val="1384617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588DF053-75A2-430F-A69A-87D0FAB6038A}" type="datetimeFigureOut">
              <a:rPr lang="ru-RU" smtClean="0"/>
              <a:t>10.03.2020</a:t>
            </a:fld>
            <a:endParaRPr lang="ru-RU"/>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57E3D77-997E-46DF-9A1A-D17257ED4752}" type="slidenum">
              <a:rPr lang="ru-RU" smtClean="0"/>
              <a:t>‹#›</a:t>
            </a:fld>
            <a:endParaRPr lang="ru-RU"/>
          </a:p>
        </p:txBody>
      </p:sp>
    </p:spTree>
    <p:extLst>
      <p:ext uri="{BB962C8B-B14F-4D97-AF65-F5344CB8AC3E}">
        <p14:creationId xmlns:p14="http://schemas.microsoft.com/office/powerpoint/2010/main" val="464688036"/>
      </p:ext>
    </p:extLst>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gif"/></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B779F95-56AA-44A6-9F11-FE2A0FADE1EF}"/>
              </a:ext>
            </a:extLst>
          </p:cNvPr>
          <p:cNvSpPr>
            <a:spLocks noGrp="1"/>
          </p:cNvSpPr>
          <p:nvPr>
            <p:ph type="ctrTitle"/>
          </p:nvPr>
        </p:nvSpPr>
        <p:spPr>
          <a:xfrm>
            <a:off x="497555" y="4312603"/>
            <a:ext cx="9144000" cy="2387600"/>
          </a:xfrm>
        </p:spPr>
        <p:txBody>
          <a:bodyPr>
            <a:normAutofit/>
          </a:bodyPr>
          <a:lstStyle/>
          <a:p>
            <a:r>
              <a:rPr lang="ru-RU" sz="8000" b="1" i="1" dirty="0">
                <a:solidFill>
                  <a:srgbClr val="002060"/>
                </a:solidFill>
                <a:effectLst>
                  <a:glow rad="266700">
                    <a:schemeClr val="accent5">
                      <a:lumMod val="75000"/>
                      <a:alpha val="25000"/>
                    </a:schemeClr>
                  </a:glow>
                  <a:outerShdw blurRad="127000" dist="50800" dir="21540000" algn="ctr" rotWithShape="0">
                    <a:schemeClr val="accent1">
                      <a:lumMod val="50000"/>
                    </a:schemeClr>
                  </a:outerShdw>
                  <a:reflection stA="0" endPos="65000" dist="50800" dir="5400000" sy="-100000" algn="bl" rotWithShape="0"/>
                </a:effectLst>
                <a:latin typeface="Georgia" panose="02040502050405020303" pitchFamily="18" charset="0"/>
              </a:rPr>
              <a:t>Коронавирус</a:t>
            </a:r>
          </a:p>
        </p:txBody>
      </p:sp>
      <p:pic>
        <p:nvPicPr>
          <p:cNvPr id="8" name="Рисунок 7">
            <a:extLst>
              <a:ext uri="{FF2B5EF4-FFF2-40B4-BE49-F238E27FC236}">
                <a16:creationId xmlns:a16="http://schemas.microsoft.com/office/drawing/2014/main" id="{5051CF0C-209C-4887-92B2-E4D60DA5C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6322" y="105336"/>
            <a:ext cx="2597454" cy="1235784"/>
          </a:xfrm>
          <a:prstGeom prst="rect">
            <a:avLst/>
          </a:prstGeom>
        </p:spPr>
      </p:pic>
    </p:spTree>
    <p:extLst>
      <p:ext uri="{BB962C8B-B14F-4D97-AF65-F5344CB8AC3E}">
        <p14:creationId xmlns:p14="http://schemas.microsoft.com/office/powerpoint/2010/main" val="3263189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Текст 10">
            <a:extLst>
              <a:ext uri="{FF2B5EF4-FFF2-40B4-BE49-F238E27FC236}">
                <a16:creationId xmlns:a16="http://schemas.microsoft.com/office/drawing/2014/main" id="{E1A94628-56D6-42B6-AF95-2BA5D0E8321A}"/>
              </a:ext>
            </a:extLst>
          </p:cNvPr>
          <p:cNvSpPr>
            <a:spLocks noGrp="1"/>
          </p:cNvSpPr>
          <p:nvPr>
            <p:ph type="body" sz="half" idx="15"/>
          </p:nvPr>
        </p:nvSpPr>
        <p:spPr>
          <a:xfrm>
            <a:off x="1077118" y="755009"/>
            <a:ext cx="6917381" cy="5142753"/>
          </a:xfrm>
        </p:spPr>
        <p:txBody>
          <a:bodyPr>
            <a:normAutofit/>
          </a:bodyPr>
          <a:lstStyle/>
          <a:p>
            <a:r>
              <a:rPr lang="ru-RU" sz="2000" b="1" dirty="0"/>
              <a:t>Коронавирусы (лат. </a:t>
            </a:r>
            <a:r>
              <a:rPr lang="ru-RU" sz="2000" b="1" dirty="0" err="1"/>
              <a:t>Coronaviridae</a:t>
            </a:r>
            <a:r>
              <a:rPr lang="ru-RU" sz="2000" b="1" dirty="0"/>
              <a:t>) </a:t>
            </a:r>
            <a:r>
              <a:rPr lang="ru-RU" sz="2000" dirty="0"/>
              <a:t>— это семейство вирусов, включающее на январь 2020 года 40 видов РНК-содержащих вирусов, объединённых в два подсемейства, которые поражают человека и животных. Название связано со строением вируса, шиповидные отростки которого напоминают корону. </a:t>
            </a:r>
          </a:p>
          <a:p>
            <a:endParaRPr lang="ru-RU" b="1" dirty="0"/>
          </a:p>
          <a:p>
            <a:pPr algn="ctr"/>
            <a:r>
              <a:rPr lang="ru-RU" sz="1700" b="1" dirty="0"/>
              <a:t>Научная классификация:</a:t>
            </a:r>
          </a:p>
          <a:p>
            <a:pPr algn="ctr"/>
            <a:r>
              <a:rPr lang="ru-RU" b="1" dirty="0"/>
              <a:t>Домен:	Вирусы</a:t>
            </a:r>
          </a:p>
          <a:p>
            <a:pPr algn="ctr"/>
            <a:r>
              <a:rPr lang="ru-RU" b="1" dirty="0" err="1"/>
              <a:t>Реалм</a:t>
            </a:r>
            <a:r>
              <a:rPr lang="ru-RU" b="1" dirty="0"/>
              <a:t>:	</a:t>
            </a:r>
            <a:r>
              <a:rPr lang="ru-RU" b="1" dirty="0" err="1"/>
              <a:t>Riboviria</a:t>
            </a:r>
            <a:endParaRPr lang="ru-RU" b="1" dirty="0"/>
          </a:p>
          <a:p>
            <a:pPr algn="ctr"/>
            <a:r>
              <a:rPr lang="ru-RU" b="1" dirty="0"/>
              <a:t>Порядок:	</a:t>
            </a:r>
            <a:r>
              <a:rPr lang="ru-RU" b="1" dirty="0" err="1"/>
              <a:t>Nidovirales</a:t>
            </a:r>
            <a:endParaRPr lang="ru-RU" b="1" dirty="0"/>
          </a:p>
          <a:p>
            <a:pPr algn="ctr"/>
            <a:r>
              <a:rPr lang="ru-RU" b="1" dirty="0"/>
              <a:t>Семейство:	Коронавирусы</a:t>
            </a:r>
          </a:p>
          <a:p>
            <a:pPr algn="ctr"/>
            <a:r>
              <a:rPr lang="ru-RU" b="1" dirty="0"/>
              <a:t>Подсемейства: </a:t>
            </a:r>
            <a:r>
              <a:rPr lang="en-US" b="1" dirty="0" err="1"/>
              <a:t>Letovirinae</a:t>
            </a:r>
            <a:r>
              <a:rPr lang="ru-RU" b="1" dirty="0"/>
              <a:t>, </a:t>
            </a:r>
            <a:r>
              <a:rPr lang="en-US" b="1" dirty="0" err="1"/>
              <a:t>Orthocoronavirinae</a:t>
            </a:r>
            <a:endParaRPr lang="ru-RU" b="1" dirty="0"/>
          </a:p>
        </p:txBody>
      </p:sp>
      <p:sp>
        <p:nvSpPr>
          <p:cNvPr id="12" name="Текст 11">
            <a:extLst>
              <a:ext uri="{FF2B5EF4-FFF2-40B4-BE49-F238E27FC236}">
                <a16:creationId xmlns:a16="http://schemas.microsoft.com/office/drawing/2014/main" id="{668AB48D-C811-498D-8A01-6A01402A8A82}"/>
              </a:ext>
            </a:extLst>
          </p:cNvPr>
          <p:cNvSpPr>
            <a:spLocks noGrp="1"/>
          </p:cNvSpPr>
          <p:nvPr>
            <p:ph type="body" sz="half" idx="16"/>
          </p:nvPr>
        </p:nvSpPr>
        <p:spPr>
          <a:xfrm>
            <a:off x="8822981" y="4673600"/>
            <a:ext cx="3195830" cy="439577"/>
          </a:xfrm>
        </p:spPr>
        <p:txBody>
          <a:bodyPr/>
          <a:lstStyle/>
          <a:p>
            <a:r>
              <a:rPr lang="ru-RU" dirty="0"/>
              <a:t>Коронавирус под микроскопом</a:t>
            </a:r>
          </a:p>
        </p:txBody>
      </p:sp>
      <p:pic>
        <p:nvPicPr>
          <p:cNvPr id="5" name="Объект 4">
            <a:extLst>
              <a:ext uri="{FF2B5EF4-FFF2-40B4-BE49-F238E27FC236}">
                <a16:creationId xmlns:a16="http://schemas.microsoft.com/office/drawing/2014/main" id="{1DADD773-D352-4F79-A447-94A5AD62E201}"/>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7994499" y="1806575"/>
            <a:ext cx="4024312" cy="2867025"/>
          </a:xfrm>
        </p:spPr>
      </p:pic>
    </p:spTree>
    <p:extLst>
      <p:ext uri="{BB962C8B-B14F-4D97-AF65-F5344CB8AC3E}">
        <p14:creationId xmlns:p14="http://schemas.microsoft.com/office/powerpoint/2010/main" val="1813275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326C3D5-3DDA-41ED-96D8-0FE478A1D2B4}"/>
              </a:ext>
            </a:extLst>
          </p:cNvPr>
          <p:cNvSpPr>
            <a:spLocks noGrp="1"/>
          </p:cNvSpPr>
          <p:nvPr>
            <p:ph type="title"/>
          </p:nvPr>
        </p:nvSpPr>
        <p:spPr>
          <a:xfrm>
            <a:off x="1141413" y="609600"/>
            <a:ext cx="9905998" cy="933974"/>
          </a:xfrm>
        </p:spPr>
        <p:txBody>
          <a:bodyPr>
            <a:normAutofit fontScale="90000"/>
          </a:bodyPr>
          <a:lstStyle/>
          <a:p>
            <a:r>
              <a:rPr lang="ru-RU" b="1" dirty="0">
                <a:solidFill>
                  <a:schemeClr val="bg2">
                    <a:lumMod val="75000"/>
                  </a:schemeClr>
                </a:solidFill>
              </a:rPr>
              <a:t>Общая информация</a:t>
            </a:r>
            <a:r>
              <a:rPr lang="en-US" b="1" dirty="0">
                <a:solidFill>
                  <a:schemeClr val="bg2">
                    <a:lumMod val="75000"/>
                  </a:schemeClr>
                </a:solidFill>
              </a:rPr>
              <a:t> </a:t>
            </a:r>
            <a:r>
              <a:rPr lang="ru-RU" b="1" dirty="0">
                <a:solidFill>
                  <a:schemeClr val="bg2">
                    <a:lumMod val="75000"/>
                  </a:schemeClr>
                </a:solidFill>
              </a:rPr>
              <a:t>о </a:t>
            </a:r>
            <a:r>
              <a:rPr lang="ru-RU" b="1" dirty="0" err="1">
                <a:solidFill>
                  <a:schemeClr val="bg2">
                    <a:lumMod val="75000"/>
                  </a:schemeClr>
                </a:solidFill>
              </a:rPr>
              <a:t>коронавирусной</a:t>
            </a:r>
            <a:r>
              <a:rPr lang="ru-RU" b="1" dirty="0">
                <a:solidFill>
                  <a:schemeClr val="bg2">
                    <a:lumMod val="75000"/>
                  </a:schemeClr>
                </a:solidFill>
              </a:rPr>
              <a:t> инфекции 2019 - </a:t>
            </a:r>
            <a:r>
              <a:rPr lang="en-US" b="1" dirty="0" err="1">
                <a:solidFill>
                  <a:schemeClr val="bg2">
                    <a:lumMod val="75000"/>
                  </a:schemeClr>
                </a:solidFill>
              </a:rPr>
              <a:t>ncov</a:t>
            </a:r>
            <a:endParaRPr lang="ru-RU" b="1" dirty="0">
              <a:solidFill>
                <a:schemeClr val="bg2">
                  <a:lumMod val="75000"/>
                </a:schemeClr>
              </a:solidFill>
            </a:endParaRPr>
          </a:p>
        </p:txBody>
      </p:sp>
      <p:sp>
        <p:nvSpPr>
          <p:cNvPr id="4" name="Текст 3">
            <a:extLst>
              <a:ext uri="{FF2B5EF4-FFF2-40B4-BE49-F238E27FC236}">
                <a16:creationId xmlns:a16="http://schemas.microsoft.com/office/drawing/2014/main" id="{1B5FF843-A1C3-4175-9FA1-99DAF24A6547}"/>
              </a:ext>
            </a:extLst>
          </p:cNvPr>
          <p:cNvSpPr>
            <a:spLocks noGrp="1"/>
          </p:cNvSpPr>
          <p:nvPr>
            <p:ph type="body" sz="half" idx="15"/>
          </p:nvPr>
        </p:nvSpPr>
        <p:spPr>
          <a:xfrm>
            <a:off x="1220197" y="1854203"/>
            <a:ext cx="10188831" cy="4890546"/>
          </a:xfrm>
        </p:spPr>
        <p:txBody>
          <a:bodyPr>
            <a:noAutofit/>
          </a:bodyPr>
          <a:lstStyle/>
          <a:p>
            <a:pPr marL="342900" indent="-342900">
              <a:buFont typeface="Arial" panose="020B0604020202020204" pitchFamily="34" charset="0"/>
              <a:buChar char="•"/>
            </a:pPr>
            <a:r>
              <a:rPr lang="ru-RU" sz="2400" dirty="0">
                <a:solidFill>
                  <a:schemeClr val="bg2">
                    <a:lumMod val="75000"/>
                  </a:schemeClr>
                </a:solidFill>
              </a:rPr>
              <a:t>Этиология: </a:t>
            </a:r>
            <a:r>
              <a:rPr lang="ru-RU" sz="2400" dirty="0"/>
              <a:t>РНК-вирус рода </a:t>
            </a:r>
            <a:r>
              <a:rPr lang="en-US" sz="2400" dirty="0" err="1"/>
              <a:t>Betacoronavirus</a:t>
            </a:r>
            <a:r>
              <a:rPr lang="en-US" sz="2400" dirty="0"/>
              <a:t> </a:t>
            </a:r>
            <a:r>
              <a:rPr lang="ru-RU" sz="2400" dirty="0"/>
              <a:t>семейства </a:t>
            </a:r>
            <a:r>
              <a:rPr lang="en-US" sz="2400" dirty="0" err="1"/>
              <a:t>Coronaviridae</a:t>
            </a:r>
            <a:endParaRPr lang="en-US" sz="2400" dirty="0"/>
          </a:p>
          <a:p>
            <a:pPr marL="342900" indent="-342900">
              <a:buFont typeface="Arial" panose="020B0604020202020204" pitchFamily="34" charset="0"/>
              <a:buChar char="•"/>
            </a:pPr>
            <a:r>
              <a:rPr lang="ru-RU" sz="2400" dirty="0">
                <a:solidFill>
                  <a:schemeClr val="bg2">
                    <a:lumMod val="75000"/>
                  </a:schemeClr>
                </a:solidFill>
              </a:rPr>
              <a:t>Природный резервуар: </a:t>
            </a:r>
            <a:r>
              <a:rPr lang="ru-RU" sz="2400" dirty="0"/>
              <a:t>Неизвестен. Вероятно дикие животные (летучие мыши и другие)</a:t>
            </a:r>
          </a:p>
          <a:p>
            <a:pPr marL="342900" indent="-342900">
              <a:buFont typeface="Arial" panose="020B0604020202020204" pitchFamily="34" charset="0"/>
              <a:buChar char="•"/>
            </a:pPr>
            <a:r>
              <a:rPr lang="ru-RU" sz="2400" dirty="0">
                <a:solidFill>
                  <a:schemeClr val="bg2">
                    <a:lumMod val="75000"/>
                  </a:schemeClr>
                </a:solidFill>
              </a:rPr>
              <a:t>Источники инфекции: </a:t>
            </a:r>
            <a:r>
              <a:rPr lang="ru-RU" sz="2400" dirty="0"/>
              <a:t>Животные или больной человек</a:t>
            </a:r>
          </a:p>
          <a:p>
            <a:pPr marL="342900" indent="-342900">
              <a:buFont typeface="Arial" panose="020B0604020202020204" pitchFamily="34" charset="0"/>
              <a:buChar char="•"/>
            </a:pPr>
            <a:r>
              <a:rPr lang="ru-RU" sz="2400" dirty="0">
                <a:solidFill>
                  <a:schemeClr val="bg2">
                    <a:lumMod val="75000"/>
                  </a:schemeClr>
                </a:solidFill>
              </a:rPr>
              <a:t>Восприимчивость и особенности протекания инфекции: </a:t>
            </a:r>
            <a:r>
              <a:rPr lang="ru-RU" sz="2400" dirty="0"/>
              <a:t>Естественная восприимчивость людей высокая, к возбудителю восприимчивы все возрастные группы населения. Наиболее тяжелое течение наблюдается у лиц старше 50 лет и имеющих хронические сопутствующие заболевания.</a:t>
            </a:r>
          </a:p>
        </p:txBody>
      </p:sp>
    </p:spTree>
    <p:extLst>
      <p:ext uri="{BB962C8B-B14F-4D97-AF65-F5344CB8AC3E}">
        <p14:creationId xmlns:p14="http://schemas.microsoft.com/office/powerpoint/2010/main" val="4174862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8AA290F-8BF1-4536-9299-BC55FC6E5257}"/>
              </a:ext>
            </a:extLst>
          </p:cNvPr>
          <p:cNvSpPr>
            <a:spLocks noGrp="1"/>
          </p:cNvSpPr>
          <p:nvPr>
            <p:ph type="title"/>
          </p:nvPr>
        </p:nvSpPr>
        <p:spPr>
          <a:xfrm>
            <a:off x="1751013" y="191798"/>
            <a:ext cx="3247707" cy="885162"/>
          </a:xfrm>
        </p:spPr>
        <p:txBody>
          <a:bodyPr>
            <a:normAutofit/>
          </a:bodyPr>
          <a:lstStyle/>
          <a:p>
            <a:r>
              <a:rPr lang="ru-RU" sz="4400" b="1" dirty="0">
                <a:solidFill>
                  <a:schemeClr val="bg2">
                    <a:lumMod val="75000"/>
                  </a:schemeClr>
                </a:solidFill>
              </a:rPr>
              <a:t>Строение</a:t>
            </a:r>
          </a:p>
        </p:txBody>
      </p:sp>
      <p:sp>
        <p:nvSpPr>
          <p:cNvPr id="3" name="Объект 2">
            <a:extLst>
              <a:ext uri="{FF2B5EF4-FFF2-40B4-BE49-F238E27FC236}">
                <a16:creationId xmlns:a16="http://schemas.microsoft.com/office/drawing/2014/main" id="{9525DB9C-B2DE-4EDA-B487-77B398B15014}"/>
              </a:ext>
            </a:extLst>
          </p:cNvPr>
          <p:cNvSpPr>
            <a:spLocks noGrp="1"/>
          </p:cNvSpPr>
          <p:nvPr>
            <p:ph idx="1"/>
          </p:nvPr>
        </p:nvSpPr>
        <p:spPr>
          <a:xfrm>
            <a:off x="1568132" y="5454678"/>
            <a:ext cx="9536747" cy="1403322"/>
          </a:xfrm>
        </p:spPr>
        <p:txBody>
          <a:bodyPr>
            <a:normAutofit fontScale="70000" lnSpcReduction="20000"/>
          </a:bodyPr>
          <a:lstStyle/>
          <a:p>
            <a:r>
              <a:rPr lang="ru-RU" dirty="0"/>
              <a:t>Назначение «короны» у коронавирусов связано с их специфическим механизмом проникновения через мембрану клетки путём имитации «фальшивыми молекулами» молекул, на которые реагируют трансмембранные рецепторы клеток. После того как рецептор захватывает фальшивую молекулу с «короны», он продавливается вирусом в клетку и за ним РНК вируса входит в клетку</a:t>
            </a:r>
          </a:p>
        </p:txBody>
      </p:sp>
      <p:pic>
        <p:nvPicPr>
          <p:cNvPr id="5" name="Рисунок 4">
            <a:extLst>
              <a:ext uri="{FF2B5EF4-FFF2-40B4-BE49-F238E27FC236}">
                <a16:creationId xmlns:a16="http://schemas.microsoft.com/office/drawing/2014/main" id="{4DBE3FD5-BBD5-4977-80BD-FA56D92504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6560" y="1076960"/>
            <a:ext cx="6431280" cy="4181475"/>
          </a:xfrm>
          <a:prstGeom prst="rect">
            <a:avLst/>
          </a:prstGeom>
        </p:spPr>
      </p:pic>
    </p:spTree>
    <p:extLst>
      <p:ext uri="{BB962C8B-B14F-4D97-AF65-F5344CB8AC3E}">
        <p14:creationId xmlns:p14="http://schemas.microsoft.com/office/powerpoint/2010/main" val="662895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0B833CE-9F1F-4A34-9322-A477D629B3E0}"/>
              </a:ext>
            </a:extLst>
          </p:cNvPr>
          <p:cNvSpPr>
            <a:spLocks noGrp="1"/>
          </p:cNvSpPr>
          <p:nvPr>
            <p:ph type="title"/>
          </p:nvPr>
        </p:nvSpPr>
        <p:spPr>
          <a:xfrm>
            <a:off x="1456720" y="229033"/>
            <a:ext cx="9905998" cy="955673"/>
          </a:xfrm>
        </p:spPr>
        <p:txBody>
          <a:bodyPr/>
          <a:lstStyle/>
          <a:p>
            <a:r>
              <a:rPr lang="ru-RU" b="1" dirty="0">
                <a:solidFill>
                  <a:schemeClr val="bg2">
                    <a:lumMod val="75000"/>
                  </a:schemeClr>
                </a:solidFill>
              </a:rPr>
              <a:t>Проявление </a:t>
            </a:r>
            <a:r>
              <a:rPr lang="ru-RU" b="1" dirty="0" err="1">
                <a:solidFill>
                  <a:schemeClr val="bg2">
                    <a:lumMod val="75000"/>
                  </a:schemeClr>
                </a:solidFill>
              </a:rPr>
              <a:t>коронавирусной</a:t>
            </a:r>
            <a:r>
              <a:rPr lang="ru-RU" b="1" dirty="0">
                <a:solidFill>
                  <a:schemeClr val="bg2">
                    <a:lumMod val="75000"/>
                  </a:schemeClr>
                </a:solidFill>
              </a:rPr>
              <a:t> инфекции</a:t>
            </a:r>
          </a:p>
        </p:txBody>
      </p:sp>
      <p:sp>
        <p:nvSpPr>
          <p:cNvPr id="3" name="Объект 2">
            <a:extLst>
              <a:ext uri="{FF2B5EF4-FFF2-40B4-BE49-F238E27FC236}">
                <a16:creationId xmlns:a16="http://schemas.microsoft.com/office/drawing/2014/main" id="{C665EC93-9B42-48F1-9D45-6AD45762AC69}"/>
              </a:ext>
            </a:extLst>
          </p:cNvPr>
          <p:cNvSpPr>
            <a:spLocks noGrp="1"/>
          </p:cNvSpPr>
          <p:nvPr>
            <p:ph type="body" idx="1"/>
          </p:nvPr>
        </p:nvSpPr>
        <p:spPr>
          <a:xfrm>
            <a:off x="1456720" y="1885293"/>
            <a:ext cx="10414714" cy="1543707"/>
          </a:xfrm>
        </p:spPr>
        <p:txBody>
          <a:bodyPr>
            <a:normAutofit/>
          </a:bodyPr>
          <a:lstStyle/>
          <a:p>
            <a:pPr marL="0" indent="0">
              <a:buNone/>
            </a:pPr>
            <a:r>
              <a:rPr lang="ru-RU" dirty="0">
                <a:solidFill>
                  <a:srgbClr val="C00000"/>
                </a:solidFill>
              </a:rPr>
              <a:t>Коронавирус – это возбудитель ОРВИ, при котором отмечается выраженная интоксикация организма и проблемы с дыхательной и пищеварительными системами.</a:t>
            </a:r>
          </a:p>
          <a:p>
            <a:pPr marL="0" indent="0">
              <a:buNone/>
            </a:pPr>
            <a:r>
              <a:rPr lang="ru-RU" dirty="0">
                <a:solidFill>
                  <a:srgbClr val="C00000"/>
                </a:solidFill>
              </a:rPr>
              <a:t>Инкубационный период может достигать 24 дней.</a:t>
            </a:r>
          </a:p>
          <a:p>
            <a:endParaRPr lang="ru-RU" dirty="0"/>
          </a:p>
          <a:p>
            <a:endParaRPr lang="ru-RU" dirty="0"/>
          </a:p>
        </p:txBody>
      </p:sp>
      <p:sp>
        <p:nvSpPr>
          <p:cNvPr id="6" name="Текст 5">
            <a:extLst>
              <a:ext uri="{FF2B5EF4-FFF2-40B4-BE49-F238E27FC236}">
                <a16:creationId xmlns:a16="http://schemas.microsoft.com/office/drawing/2014/main" id="{C6F6B8FF-AEF4-4A4C-BB45-82637564BD9C}"/>
              </a:ext>
            </a:extLst>
          </p:cNvPr>
          <p:cNvSpPr>
            <a:spLocks noGrp="1"/>
          </p:cNvSpPr>
          <p:nvPr>
            <p:ph type="body" sz="half" idx="15"/>
          </p:nvPr>
        </p:nvSpPr>
        <p:spPr>
          <a:xfrm>
            <a:off x="1168162" y="2657146"/>
            <a:ext cx="3208735" cy="3457902"/>
          </a:xfrm>
        </p:spPr>
        <p:txBody>
          <a:bodyPr>
            <a:normAutofit/>
          </a:bodyPr>
          <a:lstStyle/>
          <a:p>
            <a:pPr>
              <a:lnSpc>
                <a:spcPct val="110000"/>
              </a:lnSpc>
            </a:pPr>
            <a:r>
              <a:rPr lang="ru-RU" sz="1600" dirty="0"/>
              <a:t> </a:t>
            </a:r>
            <a:r>
              <a:rPr lang="ru-RU" sz="1600" b="1" dirty="0">
                <a:solidFill>
                  <a:srgbClr val="C00000"/>
                </a:solidFill>
              </a:rPr>
              <a:t>Симптомы:</a:t>
            </a:r>
          </a:p>
          <a:p>
            <a:pPr marL="285750" indent="-285750">
              <a:lnSpc>
                <a:spcPct val="110000"/>
              </a:lnSpc>
              <a:buFont typeface="Arial" panose="020B0604020202020204" pitchFamily="34" charset="0"/>
              <a:buChar char="•"/>
            </a:pPr>
            <a:r>
              <a:rPr lang="ru-RU" sz="1600" dirty="0"/>
              <a:t>Повышенная утомляемость</a:t>
            </a:r>
          </a:p>
          <a:p>
            <a:pPr marL="285750" indent="-285750">
              <a:lnSpc>
                <a:spcPct val="110000"/>
              </a:lnSpc>
              <a:buFont typeface="Arial" panose="020B0604020202020204" pitchFamily="34" charset="0"/>
              <a:buChar char="•"/>
            </a:pPr>
            <a:r>
              <a:rPr lang="ru-RU" sz="1600" dirty="0"/>
              <a:t>Повышенная температура, озноб</a:t>
            </a:r>
          </a:p>
          <a:p>
            <a:pPr marL="285750" indent="-285750">
              <a:lnSpc>
                <a:spcPct val="110000"/>
              </a:lnSpc>
              <a:buFont typeface="Arial" panose="020B0604020202020204" pitchFamily="34" charset="0"/>
              <a:buChar char="•"/>
            </a:pPr>
            <a:r>
              <a:rPr lang="ru-RU" sz="1600" dirty="0"/>
              <a:t>Боль в горле</a:t>
            </a:r>
          </a:p>
          <a:p>
            <a:pPr marL="285750" indent="-285750">
              <a:lnSpc>
                <a:spcPct val="110000"/>
              </a:lnSpc>
              <a:buFont typeface="Arial" panose="020B0604020202020204" pitchFamily="34" charset="0"/>
              <a:buChar char="•"/>
            </a:pPr>
            <a:r>
              <a:rPr lang="ru-RU" sz="1600" dirty="0"/>
              <a:t>Заложенность носа</a:t>
            </a:r>
          </a:p>
          <a:p>
            <a:pPr marL="285750" indent="-285750">
              <a:lnSpc>
                <a:spcPct val="110000"/>
              </a:lnSpc>
              <a:buFont typeface="Arial" panose="020B0604020202020204" pitchFamily="34" charset="0"/>
              <a:buChar char="•"/>
            </a:pPr>
            <a:r>
              <a:rPr lang="ru-RU" sz="1600" dirty="0"/>
              <a:t>Чихание</a:t>
            </a:r>
          </a:p>
          <a:p>
            <a:pPr marL="285750" indent="-285750">
              <a:lnSpc>
                <a:spcPct val="110000"/>
              </a:lnSpc>
              <a:buFont typeface="Arial" panose="020B0604020202020204" pitchFamily="34" charset="0"/>
              <a:buChar char="•"/>
            </a:pPr>
            <a:r>
              <a:rPr lang="ru-RU" sz="1600" dirty="0"/>
              <a:t>Кашель</a:t>
            </a:r>
          </a:p>
          <a:p>
            <a:pPr marL="285750" indent="-285750">
              <a:lnSpc>
                <a:spcPct val="110000"/>
              </a:lnSpc>
              <a:buFont typeface="Arial" panose="020B0604020202020204" pitchFamily="34" charset="0"/>
              <a:buChar char="•"/>
            </a:pPr>
            <a:r>
              <a:rPr lang="ru-RU" sz="1600" dirty="0"/>
              <a:t>Боль в мышцах</a:t>
            </a:r>
          </a:p>
          <a:p>
            <a:endParaRPr lang="ru-RU" dirty="0"/>
          </a:p>
        </p:txBody>
      </p:sp>
      <p:sp>
        <p:nvSpPr>
          <p:cNvPr id="7" name="Текст 6">
            <a:extLst>
              <a:ext uri="{FF2B5EF4-FFF2-40B4-BE49-F238E27FC236}">
                <a16:creationId xmlns:a16="http://schemas.microsoft.com/office/drawing/2014/main" id="{B691246D-5B81-4766-9034-AC06EA0A8DAB}"/>
              </a:ext>
            </a:extLst>
          </p:cNvPr>
          <p:cNvSpPr>
            <a:spLocks noGrp="1"/>
          </p:cNvSpPr>
          <p:nvPr>
            <p:ph type="body" sz="half" idx="16"/>
          </p:nvPr>
        </p:nvSpPr>
        <p:spPr>
          <a:xfrm>
            <a:off x="8682996" y="2606238"/>
            <a:ext cx="3195830" cy="3319185"/>
          </a:xfrm>
        </p:spPr>
        <p:txBody>
          <a:bodyPr>
            <a:noAutofit/>
          </a:bodyPr>
          <a:lstStyle/>
          <a:p>
            <a:pPr>
              <a:lnSpc>
                <a:spcPct val="100000"/>
              </a:lnSpc>
            </a:pPr>
            <a:r>
              <a:rPr lang="ru-RU" sz="1800" b="1" dirty="0">
                <a:solidFill>
                  <a:srgbClr val="C00000"/>
                </a:solidFill>
              </a:rPr>
              <a:t>Возможные осложнения:</a:t>
            </a:r>
          </a:p>
          <a:p>
            <a:pPr marL="285750" indent="-285750">
              <a:lnSpc>
                <a:spcPct val="100000"/>
              </a:lnSpc>
              <a:buFont typeface="Arial" panose="020B0604020202020204" pitchFamily="34" charset="0"/>
              <a:buChar char="•"/>
            </a:pPr>
            <a:r>
              <a:rPr lang="ru-RU" sz="1800" dirty="0"/>
              <a:t>Отит</a:t>
            </a:r>
          </a:p>
          <a:p>
            <a:pPr marL="285750" indent="-285750">
              <a:lnSpc>
                <a:spcPct val="100000"/>
              </a:lnSpc>
              <a:buFont typeface="Arial" panose="020B0604020202020204" pitchFamily="34" charset="0"/>
              <a:buChar char="•"/>
            </a:pPr>
            <a:r>
              <a:rPr lang="ru-RU" sz="1800" dirty="0"/>
              <a:t>Бронхит</a:t>
            </a:r>
          </a:p>
          <a:p>
            <a:pPr marL="285750" indent="-285750">
              <a:lnSpc>
                <a:spcPct val="100000"/>
              </a:lnSpc>
              <a:buFont typeface="Arial" panose="020B0604020202020204" pitchFamily="34" charset="0"/>
              <a:buChar char="•"/>
            </a:pPr>
            <a:r>
              <a:rPr lang="ru-RU" sz="1800" dirty="0"/>
              <a:t>Пневмония</a:t>
            </a:r>
          </a:p>
          <a:p>
            <a:pPr marL="285750" indent="-285750">
              <a:lnSpc>
                <a:spcPct val="100000"/>
              </a:lnSpc>
              <a:buFont typeface="Arial" panose="020B0604020202020204" pitchFamily="34" charset="0"/>
              <a:buChar char="•"/>
            </a:pPr>
            <a:r>
              <a:rPr lang="ru-RU" sz="1800" dirty="0"/>
              <a:t>Воспаление сердечной мышцы</a:t>
            </a:r>
          </a:p>
          <a:p>
            <a:pPr marL="285750" indent="-285750">
              <a:lnSpc>
                <a:spcPct val="100000"/>
              </a:lnSpc>
              <a:buFont typeface="Arial" panose="020B0604020202020204" pitchFamily="34" charset="0"/>
              <a:buChar char="•"/>
            </a:pPr>
            <a:r>
              <a:rPr lang="ru-RU" sz="1800" dirty="0"/>
              <a:t>Проблемы с ЖКТ</a:t>
            </a:r>
          </a:p>
          <a:p>
            <a:pPr marL="285750" indent="-285750">
              <a:lnSpc>
                <a:spcPct val="100000"/>
              </a:lnSpc>
              <a:buFont typeface="Arial" panose="020B0604020202020204" pitchFamily="34" charset="0"/>
              <a:buChar char="•"/>
            </a:pPr>
            <a:r>
              <a:rPr lang="ru-RU" sz="1800" dirty="0"/>
              <a:t>Сепсис</a:t>
            </a:r>
          </a:p>
        </p:txBody>
      </p:sp>
      <p:pic>
        <p:nvPicPr>
          <p:cNvPr id="11" name="Рисунок 10">
            <a:extLst>
              <a:ext uri="{FF2B5EF4-FFF2-40B4-BE49-F238E27FC236}">
                <a16:creationId xmlns:a16="http://schemas.microsoft.com/office/drawing/2014/main" id="{5DC0CAFF-83B4-4606-981F-9100D3A6AF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1281" y="3084456"/>
            <a:ext cx="3407436" cy="2603281"/>
          </a:xfrm>
          <a:prstGeom prst="rect">
            <a:avLst/>
          </a:prstGeom>
        </p:spPr>
      </p:pic>
      <p:pic>
        <p:nvPicPr>
          <p:cNvPr id="13" name="Рисунок 12">
            <a:extLst>
              <a:ext uri="{FF2B5EF4-FFF2-40B4-BE49-F238E27FC236}">
                <a16:creationId xmlns:a16="http://schemas.microsoft.com/office/drawing/2014/main" id="{6BEE65EF-4146-461B-BFAB-ED9F84115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9323" y="4004447"/>
            <a:ext cx="2280535" cy="2813160"/>
          </a:xfrm>
          <a:prstGeom prst="rect">
            <a:avLst/>
          </a:prstGeom>
        </p:spPr>
      </p:pic>
    </p:spTree>
    <p:extLst>
      <p:ext uri="{BB962C8B-B14F-4D97-AF65-F5344CB8AC3E}">
        <p14:creationId xmlns:p14="http://schemas.microsoft.com/office/powerpoint/2010/main" val="44711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FE024D0-7AF0-4723-9996-A363F240EE7D}"/>
              </a:ext>
            </a:extLst>
          </p:cNvPr>
          <p:cNvSpPr>
            <a:spLocks noGrp="1"/>
          </p:cNvSpPr>
          <p:nvPr>
            <p:ph type="title"/>
          </p:nvPr>
        </p:nvSpPr>
        <p:spPr/>
        <p:txBody>
          <a:bodyPr/>
          <a:lstStyle/>
          <a:p>
            <a:r>
              <a:rPr lang="ru-RU" b="1" dirty="0">
                <a:solidFill>
                  <a:schemeClr val="bg2">
                    <a:lumMod val="75000"/>
                  </a:schemeClr>
                </a:solidFill>
              </a:rPr>
              <a:t>Пути передачи </a:t>
            </a:r>
          </a:p>
        </p:txBody>
      </p:sp>
      <p:sp>
        <p:nvSpPr>
          <p:cNvPr id="3" name="Объект 2">
            <a:extLst>
              <a:ext uri="{FF2B5EF4-FFF2-40B4-BE49-F238E27FC236}">
                <a16:creationId xmlns:a16="http://schemas.microsoft.com/office/drawing/2014/main" id="{053F9966-2239-4082-91E2-610BA7089F48}"/>
              </a:ext>
            </a:extLst>
          </p:cNvPr>
          <p:cNvSpPr>
            <a:spLocks noGrp="1"/>
          </p:cNvSpPr>
          <p:nvPr>
            <p:ph sz="half" idx="1"/>
          </p:nvPr>
        </p:nvSpPr>
        <p:spPr>
          <a:xfrm>
            <a:off x="1141413" y="1855348"/>
            <a:ext cx="4878389" cy="3541714"/>
          </a:xfrm>
        </p:spPr>
        <p:txBody>
          <a:bodyPr/>
          <a:lstStyle/>
          <a:p>
            <a:r>
              <a:rPr lang="ru-RU" dirty="0"/>
              <a:t>Воздушно-капельным путём при чихании и кашле.   </a:t>
            </a:r>
          </a:p>
          <a:p>
            <a:endParaRPr lang="ru-RU" dirty="0"/>
          </a:p>
        </p:txBody>
      </p:sp>
      <p:sp>
        <p:nvSpPr>
          <p:cNvPr id="4" name="Объект 3">
            <a:extLst>
              <a:ext uri="{FF2B5EF4-FFF2-40B4-BE49-F238E27FC236}">
                <a16:creationId xmlns:a16="http://schemas.microsoft.com/office/drawing/2014/main" id="{0E21986E-8612-415E-990A-E116F4CA8D67}"/>
              </a:ext>
            </a:extLst>
          </p:cNvPr>
          <p:cNvSpPr>
            <a:spLocks noGrp="1"/>
          </p:cNvSpPr>
          <p:nvPr>
            <p:ph sz="half" idx="2"/>
          </p:nvPr>
        </p:nvSpPr>
        <p:spPr>
          <a:xfrm>
            <a:off x="6992006" y="1855348"/>
            <a:ext cx="4875211" cy="3541714"/>
          </a:xfrm>
        </p:spPr>
        <p:txBody>
          <a:bodyPr/>
          <a:lstStyle/>
          <a:p>
            <a:r>
              <a:rPr lang="ru-RU" dirty="0"/>
              <a:t>Контактным путем (контакт с источником инфекции – рукопожатия, объятия, через предметы обихода).</a:t>
            </a:r>
          </a:p>
        </p:txBody>
      </p:sp>
      <p:pic>
        <p:nvPicPr>
          <p:cNvPr id="6" name="Рисунок 5">
            <a:extLst>
              <a:ext uri="{FF2B5EF4-FFF2-40B4-BE49-F238E27FC236}">
                <a16:creationId xmlns:a16="http://schemas.microsoft.com/office/drawing/2014/main" id="{4E2C6647-762C-42A1-A63C-D01E6341BC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7023" y="3840944"/>
            <a:ext cx="3620467" cy="3017056"/>
          </a:xfrm>
          <a:prstGeom prst="rect">
            <a:avLst/>
          </a:prstGeom>
        </p:spPr>
      </p:pic>
      <p:pic>
        <p:nvPicPr>
          <p:cNvPr id="10" name="Рисунок 9">
            <a:extLst>
              <a:ext uri="{FF2B5EF4-FFF2-40B4-BE49-F238E27FC236}">
                <a16:creationId xmlns:a16="http://schemas.microsoft.com/office/drawing/2014/main" id="{0D5A2B49-5B28-4961-9046-166DBA7080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0758" y="3543690"/>
            <a:ext cx="2502304" cy="3314310"/>
          </a:xfrm>
          <a:prstGeom prst="rect">
            <a:avLst/>
          </a:prstGeom>
        </p:spPr>
      </p:pic>
      <p:pic>
        <p:nvPicPr>
          <p:cNvPr id="16" name="Рисунок 15">
            <a:extLst>
              <a:ext uri="{FF2B5EF4-FFF2-40B4-BE49-F238E27FC236}">
                <a16:creationId xmlns:a16="http://schemas.microsoft.com/office/drawing/2014/main" id="{8604E849-68B1-4517-9138-924FC8B1AE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1356" y="2970757"/>
            <a:ext cx="3713300" cy="3017056"/>
          </a:xfrm>
          <a:prstGeom prst="rect">
            <a:avLst/>
          </a:prstGeom>
        </p:spPr>
      </p:pic>
    </p:spTree>
    <p:extLst>
      <p:ext uri="{BB962C8B-B14F-4D97-AF65-F5344CB8AC3E}">
        <p14:creationId xmlns:p14="http://schemas.microsoft.com/office/powerpoint/2010/main" val="3273899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6CCEAB1-B959-4A26-94B6-36A8F2F67F1D}"/>
              </a:ext>
            </a:extLst>
          </p:cNvPr>
          <p:cNvSpPr>
            <a:spLocks noGrp="1"/>
          </p:cNvSpPr>
          <p:nvPr>
            <p:ph type="title"/>
          </p:nvPr>
        </p:nvSpPr>
        <p:spPr/>
        <p:txBody>
          <a:bodyPr>
            <a:normAutofit/>
          </a:bodyPr>
          <a:lstStyle/>
          <a:p>
            <a:r>
              <a:rPr lang="ru-RU" sz="4800" b="1" dirty="0">
                <a:solidFill>
                  <a:schemeClr val="bg2">
                    <a:lumMod val="75000"/>
                  </a:schemeClr>
                </a:solidFill>
              </a:rPr>
              <a:t>Меры профилактики</a:t>
            </a:r>
          </a:p>
        </p:txBody>
      </p:sp>
      <p:sp>
        <p:nvSpPr>
          <p:cNvPr id="3" name="Объект 2">
            <a:extLst>
              <a:ext uri="{FF2B5EF4-FFF2-40B4-BE49-F238E27FC236}">
                <a16:creationId xmlns:a16="http://schemas.microsoft.com/office/drawing/2014/main" id="{9A88FD2C-0E6E-4F87-8744-713F8E52A3DB}"/>
              </a:ext>
            </a:extLst>
          </p:cNvPr>
          <p:cNvSpPr>
            <a:spLocks noGrp="1"/>
          </p:cNvSpPr>
          <p:nvPr>
            <p:ph idx="1"/>
          </p:nvPr>
        </p:nvSpPr>
        <p:spPr>
          <a:xfrm>
            <a:off x="4508397" y="1758985"/>
            <a:ext cx="4886805" cy="4941359"/>
          </a:xfrm>
        </p:spPr>
        <p:txBody>
          <a:bodyPr>
            <a:normAutofit fontScale="92500" lnSpcReduction="10000"/>
          </a:bodyPr>
          <a:lstStyle/>
          <a:p>
            <a:r>
              <a:rPr lang="ru-RU" dirty="0"/>
              <a:t>Не выезжать в очаги заболевания</a:t>
            </a:r>
          </a:p>
          <a:p>
            <a:r>
              <a:rPr lang="ru-RU" dirty="0"/>
              <a:t>Избегать посещение массовых мероприятий</a:t>
            </a:r>
          </a:p>
          <a:p>
            <a:r>
              <a:rPr lang="ru-RU" dirty="0"/>
              <a:t>Чаще мыть руки с мылом, использовать антисептические гели для рук</a:t>
            </a:r>
          </a:p>
          <a:p>
            <a:r>
              <a:rPr lang="ru-RU" dirty="0"/>
              <a:t>Использовать медицинские маски в общественных местах</a:t>
            </a:r>
          </a:p>
          <a:p>
            <a:r>
              <a:rPr lang="ru-RU" dirty="0"/>
              <a:t>Избегать близкого контакта с людьми, у которых имеются симптомы заболевания</a:t>
            </a:r>
          </a:p>
        </p:txBody>
      </p:sp>
      <p:pic>
        <p:nvPicPr>
          <p:cNvPr id="5" name="Рисунок 4">
            <a:extLst>
              <a:ext uri="{FF2B5EF4-FFF2-40B4-BE49-F238E27FC236}">
                <a16:creationId xmlns:a16="http://schemas.microsoft.com/office/drawing/2014/main" id="{5DC184FD-20D4-4257-A9EE-593FECEDD6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682" y="1789173"/>
            <a:ext cx="3366984" cy="3440660"/>
          </a:xfrm>
          <a:prstGeom prst="rect">
            <a:avLst/>
          </a:prstGeom>
        </p:spPr>
      </p:pic>
      <p:pic>
        <p:nvPicPr>
          <p:cNvPr id="9" name="Рисунок 8">
            <a:extLst>
              <a:ext uri="{FF2B5EF4-FFF2-40B4-BE49-F238E27FC236}">
                <a16:creationId xmlns:a16="http://schemas.microsoft.com/office/drawing/2014/main" id="{081485D5-2ED3-4C58-9E04-3FACBFA933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2433" y="4229664"/>
            <a:ext cx="2185885" cy="2711669"/>
          </a:xfrm>
          <a:prstGeom prst="rect">
            <a:avLst/>
          </a:prstGeom>
        </p:spPr>
      </p:pic>
      <p:pic>
        <p:nvPicPr>
          <p:cNvPr id="13" name="Рисунок 12">
            <a:extLst>
              <a:ext uri="{FF2B5EF4-FFF2-40B4-BE49-F238E27FC236}">
                <a16:creationId xmlns:a16="http://schemas.microsoft.com/office/drawing/2014/main" id="{5B14C450-0A70-4D37-A447-F9FE36D3D1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430" y="5114340"/>
            <a:ext cx="1794368" cy="1826993"/>
          </a:xfrm>
          <a:prstGeom prst="rect">
            <a:avLst/>
          </a:prstGeom>
        </p:spPr>
      </p:pic>
      <p:pic>
        <p:nvPicPr>
          <p:cNvPr id="15" name="Рисунок 14">
            <a:extLst>
              <a:ext uri="{FF2B5EF4-FFF2-40B4-BE49-F238E27FC236}">
                <a16:creationId xmlns:a16="http://schemas.microsoft.com/office/drawing/2014/main" id="{61CC8A72-BCC8-4C12-88C5-0D4D5D03E5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95202" y="1789173"/>
            <a:ext cx="2558254" cy="1821130"/>
          </a:xfrm>
          <a:prstGeom prst="rect">
            <a:avLst/>
          </a:prstGeom>
        </p:spPr>
      </p:pic>
    </p:spTree>
    <p:extLst>
      <p:ext uri="{BB962C8B-B14F-4D97-AF65-F5344CB8AC3E}">
        <p14:creationId xmlns:p14="http://schemas.microsoft.com/office/powerpoint/2010/main" val="3300383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ADAC898-FE33-4071-8531-76FC02D5519E}"/>
              </a:ext>
            </a:extLst>
          </p:cNvPr>
          <p:cNvSpPr>
            <a:spLocks noGrp="1"/>
          </p:cNvSpPr>
          <p:nvPr>
            <p:ph type="title"/>
          </p:nvPr>
        </p:nvSpPr>
        <p:spPr>
          <a:xfrm>
            <a:off x="1141412" y="116576"/>
            <a:ext cx="8069699" cy="950223"/>
          </a:xfrm>
        </p:spPr>
        <p:txBody>
          <a:bodyPr/>
          <a:lstStyle/>
          <a:p>
            <a:r>
              <a:rPr lang="ru-RU" b="1" dirty="0">
                <a:solidFill>
                  <a:schemeClr val="bg2">
                    <a:lumMod val="75000"/>
                  </a:schemeClr>
                </a:solidFill>
              </a:rPr>
              <a:t>Миф о посылках из </a:t>
            </a:r>
            <a:r>
              <a:rPr lang="ru-RU" b="1" dirty="0" err="1">
                <a:solidFill>
                  <a:schemeClr val="bg2">
                    <a:lumMod val="75000"/>
                  </a:schemeClr>
                </a:solidFill>
              </a:rPr>
              <a:t>китая</a:t>
            </a:r>
            <a:endParaRPr lang="ru-RU" b="1" dirty="0">
              <a:solidFill>
                <a:schemeClr val="bg2">
                  <a:lumMod val="75000"/>
                </a:schemeClr>
              </a:solidFill>
            </a:endParaRPr>
          </a:p>
        </p:txBody>
      </p:sp>
      <p:sp>
        <p:nvSpPr>
          <p:cNvPr id="3" name="Объект 2">
            <a:extLst>
              <a:ext uri="{FF2B5EF4-FFF2-40B4-BE49-F238E27FC236}">
                <a16:creationId xmlns:a16="http://schemas.microsoft.com/office/drawing/2014/main" id="{72BC6409-7B6B-4CB4-8F05-8595FCBF77BC}"/>
              </a:ext>
            </a:extLst>
          </p:cNvPr>
          <p:cNvSpPr>
            <a:spLocks noGrp="1"/>
          </p:cNvSpPr>
          <p:nvPr>
            <p:ph idx="1"/>
          </p:nvPr>
        </p:nvSpPr>
        <p:spPr>
          <a:xfrm>
            <a:off x="688406" y="705912"/>
            <a:ext cx="10661897" cy="4235203"/>
          </a:xfrm>
        </p:spPr>
        <p:txBody>
          <a:bodyPr>
            <a:normAutofit/>
          </a:bodyPr>
          <a:lstStyle/>
          <a:p>
            <a:r>
              <a:rPr lang="ru-RU" dirty="0"/>
              <a:t>По данным Всемирной организации здравоохранения, получать письма или посылки из Китая безопасно. Исследования показали, что коронавирусы не выживают долго на таких объектах, как коробки или пакеты. Основываясь на том, что мы знаем о подобных коронавирусах, таких как MERS-</a:t>
            </a:r>
            <a:r>
              <a:rPr lang="ru-RU" dirty="0" err="1"/>
              <a:t>CoV</a:t>
            </a:r>
            <a:r>
              <a:rPr lang="ru-RU" dirty="0"/>
              <a:t> и SARS-</a:t>
            </a:r>
            <a:r>
              <a:rPr lang="ru-RU" dirty="0" err="1"/>
              <a:t>CoV</a:t>
            </a:r>
            <a:r>
              <a:rPr lang="ru-RU" dirty="0"/>
              <a:t>, эксперты считают, что этот новый коронавирус, вероятно, плохо выживает на различных поверхностях. Посылки из Китая в эпидемиологическом плане абсолютно безопасны. Вирус - крайне нестойкий. Он живет вне человека не более 1-2 суток.</a:t>
            </a:r>
          </a:p>
          <a:p>
            <a:endParaRPr lang="ru-RU" dirty="0"/>
          </a:p>
        </p:txBody>
      </p:sp>
      <p:pic>
        <p:nvPicPr>
          <p:cNvPr id="6" name="Рисунок 5">
            <a:extLst>
              <a:ext uri="{FF2B5EF4-FFF2-40B4-BE49-F238E27FC236}">
                <a16:creationId xmlns:a16="http://schemas.microsoft.com/office/drawing/2014/main" id="{1562B3F6-D65D-46EE-A268-345165A553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6038" y="4389279"/>
            <a:ext cx="4161799" cy="2369305"/>
          </a:xfrm>
          <a:prstGeom prst="rect">
            <a:avLst/>
          </a:prstGeom>
        </p:spPr>
      </p:pic>
      <p:sp>
        <p:nvSpPr>
          <p:cNvPr id="5" name="Прямоугольник 4">
            <a:extLst>
              <a:ext uri="{FF2B5EF4-FFF2-40B4-BE49-F238E27FC236}">
                <a16:creationId xmlns:a16="http://schemas.microsoft.com/office/drawing/2014/main" id="{0BD651F9-4847-4209-8AE0-B8C3A9E23F9E}"/>
              </a:ext>
            </a:extLst>
          </p:cNvPr>
          <p:cNvSpPr/>
          <p:nvPr/>
        </p:nvSpPr>
        <p:spPr>
          <a:xfrm>
            <a:off x="6163111" y="6288613"/>
            <a:ext cx="6096000" cy="523220"/>
          </a:xfrm>
          <a:prstGeom prst="rect">
            <a:avLst/>
          </a:prstGeom>
        </p:spPr>
        <p:txBody>
          <a:bodyPr>
            <a:spAutoFit/>
          </a:bodyPr>
          <a:lstStyle/>
          <a:p>
            <a:r>
              <a:rPr lang="ru-RU" sz="1400" i="1" dirty="0"/>
              <a:t>ГБУЗ НО «Нижегородский областной центр медицинской профилактики»   </a:t>
            </a:r>
          </a:p>
          <a:p>
            <a:r>
              <a:rPr lang="ru-RU" sz="1400" dirty="0"/>
              <a:t> http://cmp.zdrav-nnov.ru/         vk.com/</a:t>
            </a:r>
            <a:r>
              <a:rPr lang="ru-RU" sz="1400" dirty="0" err="1"/>
              <a:t>nocmp</a:t>
            </a:r>
            <a:r>
              <a:rPr lang="ru-RU" sz="1400" dirty="0"/>
              <a:t>        </a:t>
            </a:r>
            <a:r>
              <a:rPr lang="ru-RU" sz="1400" dirty="0" err="1"/>
              <a:t>savickaya_cmp.rc</a:t>
            </a:r>
            <a:endParaRPr lang="ru-RU" sz="1400" dirty="0"/>
          </a:p>
        </p:txBody>
      </p:sp>
      <p:pic>
        <p:nvPicPr>
          <p:cNvPr id="8" name="Рисунок 7">
            <a:extLst>
              <a:ext uri="{FF2B5EF4-FFF2-40B4-BE49-F238E27FC236}">
                <a16:creationId xmlns:a16="http://schemas.microsoft.com/office/drawing/2014/main" id="{DFBF2257-3E79-472D-98C0-27FB805D17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3684" y="6371945"/>
            <a:ext cx="486055" cy="486055"/>
          </a:xfrm>
          <a:prstGeom prst="rect">
            <a:avLst/>
          </a:prstGeom>
        </p:spPr>
      </p:pic>
      <p:pic>
        <p:nvPicPr>
          <p:cNvPr id="10" name="Рисунок 9">
            <a:extLst>
              <a:ext uri="{FF2B5EF4-FFF2-40B4-BE49-F238E27FC236}">
                <a16:creationId xmlns:a16="http://schemas.microsoft.com/office/drawing/2014/main" id="{AF3935D8-5793-4E71-8329-53AB137E7C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2316" y="6543141"/>
            <a:ext cx="215443" cy="215443"/>
          </a:xfrm>
          <a:prstGeom prst="rect">
            <a:avLst/>
          </a:prstGeom>
        </p:spPr>
      </p:pic>
    </p:spTree>
    <p:extLst>
      <p:ext uri="{BB962C8B-B14F-4D97-AF65-F5344CB8AC3E}">
        <p14:creationId xmlns:p14="http://schemas.microsoft.com/office/powerpoint/2010/main" val="52112691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Контур">
  <a:themeElements>
    <a:clrScheme name="Синий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Контур">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онтур">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TM04033919[[fn=Контур]]</Template>
  <TotalTime>121</TotalTime>
  <Words>443</Words>
  <Application>Microsoft Office PowerPoint</Application>
  <PresentationFormat>Широкоэкранный</PresentationFormat>
  <Paragraphs>48</Paragraphs>
  <Slides>8</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8</vt:i4>
      </vt:variant>
    </vt:vector>
  </HeadingPairs>
  <TitlesOfParts>
    <vt:vector size="12" baseType="lpstr">
      <vt:lpstr>Arial</vt:lpstr>
      <vt:lpstr>Georgia</vt:lpstr>
      <vt:lpstr>Tw Cen MT</vt:lpstr>
      <vt:lpstr>Контур</vt:lpstr>
      <vt:lpstr>Коронавирус</vt:lpstr>
      <vt:lpstr>Презентация PowerPoint</vt:lpstr>
      <vt:lpstr>Общая информация о коронавирусной инфекции 2019 - ncov</vt:lpstr>
      <vt:lpstr>Строение</vt:lpstr>
      <vt:lpstr>Проявление коронавирусной инфекции</vt:lpstr>
      <vt:lpstr>Пути передачи </vt:lpstr>
      <vt:lpstr>Меры профилактики</vt:lpstr>
      <vt:lpstr>Миф о посылках из китая</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Коронавирус</dc:title>
  <dc:creator>Ярослав Шегуров</dc:creator>
  <cp:lastModifiedBy>Ярослав Шегуров</cp:lastModifiedBy>
  <cp:revision>14</cp:revision>
  <dcterms:created xsi:type="dcterms:W3CDTF">2020-03-10T11:33:46Z</dcterms:created>
  <dcterms:modified xsi:type="dcterms:W3CDTF">2020-03-10T13:56:28Z</dcterms:modified>
</cp:coreProperties>
</file>